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34"/>
    <p:restoredTop sz="94610"/>
  </p:normalViewPr>
  <p:slideViewPr>
    <p:cSldViewPr snapToGrid="0" snapToObjects="1">
      <p:cViewPr varScale="1">
        <p:scale>
          <a:sx n="165" d="100"/>
          <a:sy n="165"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370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6.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9.jpe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0.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EFEDE4"/>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rcRect t="166" b="166"/>
          <a:stretch/>
        </p:blipFill>
        <p:spPr>
          <a:xfrm>
            <a:off x="0" y="0"/>
            <a:ext cx="3429000" cy="5143500"/>
          </a:xfrm>
          <a:prstGeom prst="rect">
            <a:avLst/>
          </a:prstGeom>
        </p:spPr>
      </p:pic>
      <p:sp>
        <p:nvSpPr>
          <p:cNvPr id="3" name="Text 0"/>
          <p:cNvSpPr/>
          <p:nvPr/>
        </p:nvSpPr>
        <p:spPr>
          <a:xfrm>
            <a:off x="3925186" y="1470345"/>
            <a:ext cx="4722628" cy="1329070"/>
          </a:xfrm>
          <a:prstGeom prst="rect">
            <a:avLst/>
          </a:prstGeom>
          <a:noFill/>
          <a:ln/>
        </p:spPr>
        <p:txBody>
          <a:bodyPr wrap="square" lIns="0" tIns="0" rIns="0" bIns="0" rtlCol="0" anchor="ctr"/>
          <a:lstStyle/>
          <a:p>
            <a:pPr marL="0" indent="0" algn="l">
              <a:lnSpc>
                <a:spcPts val="3525"/>
              </a:lnSpc>
              <a:buNone/>
            </a:pPr>
            <a:r>
              <a:rPr lang="en-US" sz="2820" dirty="0">
                <a:solidFill>
                  <a:srgbClr val="000000"/>
                </a:solidFill>
                <a:latin typeface="ABeeZee" pitchFamily="34" charset="0"/>
                <a:ea typeface="ABeeZee" pitchFamily="34" charset="-122"/>
                <a:cs typeface="ABeeZee" pitchFamily="34" charset="-120"/>
              </a:rPr>
              <a:t>Deep Learning for High-Frequency Crypto Limit Order Book Forecasting</a:t>
            </a:r>
            <a:endParaRPr lang="en-US" sz="2820" dirty="0"/>
          </a:p>
        </p:txBody>
      </p:sp>
      <p:sp>
        <p:nvSpPr>
          <p:cNvPr id="4" name="Text 1"/>
          <p:cNvSpPr/>
          <p:nvPr/>
        </p:nvSpPr>
        <p:spPr>
          <a:xfrm>
            <a:off x="3925186" y="3012066"/>
            <a:ext cx="4722628" cy="221512"/>
          </a:xfrm>
          <a:prstGeom prst="rect">
            <a:avLst/>
          </a:prstGeom>
          <a:noFill/>
          <a:ln/>
        </p:spPr>
        <p:txBody>
          <a:bodyPr wrap="square" lIns="0" tIns="0" rIns="0" bIns="0" rtlCol="0" anchor="ctr"/>
          <a:lstStyle/>
          <a:p>
            <a:pPr marL="0" indent="0" algn="l">
              <a:lnSpc>
                <a:spcPts val="1763"/>
              </a:lnSpc>
              <a:buNone/>
            </a:pPr>
            <a:r>
              <a:rPr lang="en-US" sz="1410" dirty="0">
                <a:solidFill>
                  <a:srgbClr val="000000"/>
                </a:solidFill>
                <a:latin typeface="ABeeZee" pitchFamily="34" charset="0"/>
                <a:ea typeface="ABeeZee" pitchFamily="34" charset="-122"/>
                <a:cs typeface="ABeeZee" pitchFamily="34" charset="-120"/>
              </a:rPr>
              <a:t>A Review, Empirical Evaluation, and Industry Context</a:t>
            </a:r>
            <a:endParaRPr lang="en-US" sz="1410" dirty="0"/>
          </a:p>
        </p:txBody>
      </p:sp>
      <p:sp>
        <p:nvSpPr>
          <p:cNvPr id="5" name="Text 2"/>
          <p:cNvSpPr/>
          <p:nvPr/>
        </p:nvSpPr>
        <p:spPr>
          <a:xfrm>
            <a:off x="3925186" y="3446229"/>
            <a:ext cx="4722628"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Bhavya Jeevani Thandu | BA-64061-001 - Advanced Machine Learning </a:t>
            </a:r>
            <a:endParaRPr lang="en-US" sz="1105" dirty="0"/>
          </a:p>
        </p:txBody>
      </p:sp>
      <p:pic>
        <p:nvPicPr>
          <p:cNvPr id="33" name="Audio 32">
            <a:extLst>
              <a:ext uri="{FF2B5EF4-FFF2-40B4-BE49-F238E27FC236}">
                <a16:creationId xmlns:a16="http://schemas.microsoft.com/office/drawing/2014/main" id="{3DBB6219-C9D7-C8FE-F038-B5C02A921C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940"/>
    </mc:Choice>
    <mc:Fallback>
      <p:transition spd="slow" advTm="24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EFEDE4"/>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rcRect t="1" b="1"/>
          <a:stretch/>
        </p:blipFill>
        <p:spPr>
          <a:xfrm>
            <a:off x="496186" y="1345314"/>
            <a:ext cx="3877438" cy="3108547"/>
          </a:xfrm>
          <a:prstGeom prst="rect">
            <a:avLst/>
          </a:prstGeom>
        </p:spPr>
      </p:pic>
      <p:sp>
        <p:nvSpPr>
          <p:cNvPr id="3" name="Text 0"/>
          <p:cNvSpPr/>
          <p:nvPr/>
        </p:nvSpPr>
        <p:spPr>
          <a:xfrm>
            <a:off x="496186" y="530151"/>
            <a:ext cx="8151628" cy="443023"/>
          </a:xfrm>
          <a:prstGeom prst="rect">
            <a:avLst/>
          </a:prstGeom>
          <a:noFill/>
          <a:ln/>
        </p:spPr>
        <p:txBody>
          <a:bodyPr wrap="square" lIns="0" tIns="0" rIns="0" bIns="0" rtlCol="0" anchor="ctr"/>
          <a:lstStyle/>
          <a:p>
            <a:pPr marL="0" indent="0" algn="l">
              <a:lnSpc>
                <a:spcPts val="3525"/>
              </a:lnSpc>
              <a:buNone/>
            </a:pPr>
            <a:r>
              <a:rPr lang="en-US" sz="2820" dirty="0">
                <a:solidFill>
                  <a:srgbClr val="000000"/>
                </a:solidFill>
                <a:latin typeface="ABeeZee" pitchFamily="34" charset="0"/>
                <a:ea typeface="ABeeZee" pitchFamily="34" charset="-122"/>
                <a:cs typeface="ABeeZee" pitchFamily="34" charset="-120"/>
              </a:rPr>
              <a:t>Radar Chart Summary</a:t>
            </a:r>
            <a:endParaRPr lang="en-US" sz="2820" dirty="0"/>
          </a:p>
        </p:txBody>
      </p:sp>
      <p:sp>
        <p:nvSpPr>
          <p:cNvPr id="4" name="Text 1"/>
          <p:cNvSpPr/>
          <p:nvPr/>
        </p:nvSpPr>
        <p:spPr>
          <a:xfrm>
            <a:off x="4778252" y="1313318"/>
            <a:ext cx="3877438" cy="221512"/>
          </a:xfrm>
          <a:prstGeom prst="rect">
            <a:avLst/>
          </a:prstGeom>
          <a:noFill/>
          <a:ln/>
        </p:spPr>
        <p:txBody>
          <a:bodyPr wrap="square" lIns="0" tIns="0" rIns="0" bIns="0" rtlCol="0" anchor="ctr"/>
          <a:lstStyle/>
          <a:p>
            <a:pPr marL="0" indent="0" algn="l">
              <a:lnSpc>
                <a:spcPts val="1763"/>
              </a:lnSpc>
              <a:buNone/>
            </a:pPr>
            <a:r>
              <a:rPr lang="en-US" sz="1410" b="1" dirty="0">
                <a:solidFill>
                  <a:srgbClr val="000000"/>
                </a:solidFill>
                <a:latin typeface="ABeeZee" pitchFamily="34" charset="0"/>
                <a:ea typeface="ABeeZee" pitchFamily="34" charset="-122"/>
                <a:cs typeface="ABeeZee" pitchFamily="34" charset="-120"/>
              </a:rPr>
              <a:t>Holistic Performance View</a:t>
            </a:r>
            <a:endParaRPr lang="en-US" sz="1410" dirty="0"/>
          </a:p>
        </p:txBody>
      </p:sp>
      <p:sp>
        <p:nvSpPr>
          <p:cNvPr id="5" name="Text 2"/>
          <p:cNvSpPr/>
          <p:nvPr/>
        </p:nvSpPr>
        <p:spPr>
          <a:xfrm>
            <a:off x="4778252" y="1694318"/>
            <a:ext cx="3877438" cy="453607"/>
          </a:xfrm>
          <a:prstGeom prst="rect">
            <a:avLst/>
          </a:prstGeom>
          <a:noFill/>
          <a:ln/>
        </p:spPr>
        <p:txBody>
          <a:bodyPr wrap="square" lIns="0" tIns="0" rIns="0" bIns="0" rtlCol="0" anchor="ctr"/>
          <a:lstStyle/>
          <a:p>
            <a:pPr marL="254000" indent="-254000" algn="l">
              <a:lnSpc>
                <a:spcPts val="1805"/>
              </a:lnSpc>
              <a:buSzPct val="100000"/>
              <a:buChar char="●"/>
            </a:pPr>
            <a:r>
              <a:rPr lang="en-US" sz="1105" b="1" dirty="0">
                <a:solidFill>
                  <a:srgbClr val="000000"/>
                </a:solidFill>
                <a:latin typeface="DM Sans" pitchFamily="34" charset="0"/>
                <a:ea typeface="DM Sans" pitchFamily="34" charset="-122"/>
                <a:cs typeface="DM Sans" pitchFamily="34" charset="-120"/>
              </a:rPr>
              <a:t>CNN &amp; LSTM:</a:t>
            </a:r>
            <a:r>
              <a:rPr lang="en-US" sz="1105" dirty="0">
                <a:solidFill>
                  <a:srgbClr val="000000"/>
                </a:solidFill>
                <a:latin typeface="DM Sans" pitchFamily="34" charset="0"/>
                <a:ea typeface="DM Sans" pitchFamily="34" charset="-122"/>
                <a:cs typeface="DM Sans" pitchFamily="34" charset="-120"/>
              </a:rPr>
              <a:t> Collapse near the center, indicating poor performance on all fronts.</a:t>
            </a:r>
            <a:endParaRPr lang="en-US" sz="1105" dirty="0"/>
          </a:p>
        </p:txBody>
      </p:sp>
      <p:sp>
        <p:nvSpPr>
          <p:cNvPr id="6" name="Text 3"/>
          <p:cNvSpPr/>
          <p:nvPr/>
        </p:nvSpPr>
        <p:spPr>
          <a:xfrm>
            <a:off x="4778252" y="2197518"/>
            <a:ext cx="3877438" cy="453607"/>
          </a:xfrm>
          <a:prstGeom prst="rect">
            <a:avLst/>
          </a:prstGeom>
          <a:noFill/>
          <a:ln/>
        </p:spPr>
        <p:txBody>
          <a:bodyPr wrap="square" lIns="0" tIns="0" rIns="0" bIns="0" rtlCol="0" anchor="ctr"/>
          <a:lstStyle/>
          <a:p>
            <a:pPr marL="254000" indent="-254000" algn="l">
              <a:lnSpc>
                <a:spcPts val="1805"/>
              </a:lnSpc>
              <a:buSzPct val="100000"/>
              <a:buChar char="●"/>
            </a:pPr>
            <a:r>
              <a:rPr lang="en-US" sz="1105" b="1" dirty="0">
                <a:solidFill>
                  <a:srgbClr val="000000"/>
                </a:solidFill>
                <a:latin typeface="DM Sans" pitchFamily="34" charset="0"/>
                <a:ea typeface="DM Sans" pitchFamily="34" charset="-122"/>
                <a:cs typeface="DM Sans" pitchFamily="34" charset="-120"/>
              </a:rPr>
              <a:t>Transformer:</a:t>
            </a:r>
            <a:r>
              <a:rPr lang="en-US" sz="1105" dirty="0">
                <a:solidFill>
                  <a:srgbClr val="000000"/>
                </a:solidFill>
                <a:latin typeface="DM Sans" pitchFamily="34" charset="0"/>
                <a:ea typeface="DM Sans" pitchFamily="34" charset="-122"/>
                <a:cs typeface="DM Sans" pitchFamily="34" charset="-120"/>
              </a:rPr>
              <a:t> Shows an irregular, thin shape, reflecting unstable and ungeneralizable learning.</a:t>
            </a:r>
            <a:endParaRPr lang="en-US" sz="1105" dirty="0"/>
          </a:p>
        </p:txBody>
      </p:sp>
      <p:sp>
        <p:nvSpPr>
          <p:cNvPr id="7" name="Text 4"/>
          <p:cNvSpPr/>
          <p:nvPr/>
        </p:nvSpPr>
        <p:spPr>
          <a:xfrm>
            <a:off x="4778252" y="2700719"/>
            <a:ext cx="3877438" cy="453607"/>
          </a:xfrm>
          <a:prstGeom prst="rect">
            <a:avLst/>
          </a:prstGeom>
          <a:noFill/>
          <a:ln/>
        </p:spPr>
        <p:txBody>
          <a:bodyPr wrap="square" lIns="0" tIns="0" rIns="0" bIns="0" rtlCol="0" anchor="ctr"/>
          <a:lstStyle/>
          <a:p>
            <a:pPr marL="254000" indent="-254000" algn="l">
              <a:lnSpc>
                <a:spcPts val="1805"/>
              </a:lnSpc>
              <a:buSzPct val="100000"/>
              <a:buChar char="●"/>
            </a:pPr>
            <a:r>
              <a:rPr lang="en-US" sz="1105" b="1" dirty="0">
                <a:solidFill>
                  <a:srgbClr val="000000"/>
                </a:solidFill>
                <a:latin typeface="DM Sans" pitchFamily="34" charset="0"/>
                <a:ea typeface="DM Sans" pitchFamily="34" charset="-122"/>
                <a:cs typeface="DM Sans" pitchFamily="34" charset="-120"/>
              </a:rPr>
              <a:t>TCN:</a:t>
            </a:r>
            <a:r>
              <a:rPr lang="en-US" sz="1105" dirty="0">
                <a:solidFill>
                  <a:srgbClr val="000000"/>
                </a:solidFill>
                <a:latin typeface="DM Sans" pitchFamily="34" charset="0"/>
                <a:ea typeface="DM Sans" pitchFamily="34" charset="-122"/>
                <a:cs typeface="DM Sans" pitchFamily="34" charset="-120"/>
              </a:rPr>
              <a:t> Forms a perfect square at the outer edge, a clear visual of its unrealistic, leakage-driven results.</a:t>
            </a:r>
            <a:endParaRPr lang="en-US" sz="1105" dirty="0"/>
          </a:p>
        </p:txBody>
      </p:sp>
      <p:sp>
        <p:nvSpPr>
          <p:cNvPr id="8" name="Text 5"/>
          <p:cNvSpPr/>
          <p:nvPr/>
        </p:nvSpPr>
        <p:spPr>
          <a:xfrm>
            <a:off x="4778252" y="3203920"/>
            <a:ext cx="3877438" cy="907213"/>
          </a:xfrm>
          <a:prstGeom prst="rect">
            <a:avLst/>
          </a:prstGeom>
          <a:noFill/>
          <a:ln/>
        </p:spPr>
        <p:txBody>
          <a:bodyPr wrap="square" lIns="0" tIns="0" rIns="0" bIns="0" rtlCol="0" anchor="ctr"/>
          <a:lstStyle/>
          <a:p>
            <a:pPr marL="254000" indent="-254000" algn="l">
              <a:lnSpc>
                <a:spcPts val="1805"/>
              </a:lnSpc>
              <a:buSzPct val="100000"/>
              <a:buChar char="●"/>
            </a:pPr>
            <a:r>
              <a:rPr lang="en-US" sz="1105" b="1" dirty="0">
                <a:solidFill>
                  <a:srgbClr val="000000"/>
                </a:solidFill>
                <a:latin typeface="DM Sans" pitchFamily="34" charset="0"/>
                <a:ea typeface="DM Sans" pitchFamily="34" charset="-122"/>
                <a:cs typeface="DM Sans" pitchFamily="34" charset="-120"/>
              </a:rPr>
              <a:t>CNN+LSTM: </a:t>
            </a:r>
            <a:r>
              <a:rPr lang="en-US" sz="1105" dirty="0">
                <a:solidFill>
                  <a:srgbClr val="000000"/>
                </a:solidFill>
                <a:latin typeface="DM Sans" pitchFamily="34" charset="0"/>
                <a:ea typeface="DM Sans" pitchFamily="34" charset="-122"/>
                <a:cs typeface="DM Sans" pitchFamily="34" charset="-120"/>
              </a:rPr>
              <a:t>Produces the largest and most balanced polygon among realistic models, demonstrating consistent strength across accuracy, precision, recall, and F1-score.</a:t>
            </a:r>
            <a:endParaRPr lang="en-US" sz="1105" dirty="0"/>
          </a:p>
        </p:txBody>
      </p:sp>
      <p:pic>
        <p:nvPicPr>
          <p:cNvPr id="54" name="Audio 53">
            <a:extLst>
              <a:ext uri="{FF2B5EF4-FFF2-40B4-BE49-F238E27FC236}">
                <a16:creationId xmlns:a16="http://schemas.microsoft.com/office/drawing/2014/main" id="{19ED446B-794F-8728-3163-32B79874256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600"/>
    </mc:Choice>
    <mc:Fallback>
      <p:transition spd="slow" advTm="46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EFEDE4"/>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rcRect t="4" b="4"/>
          <a:stretch/>
        </p:blipFill>
        <p:spPr>
          <a:xfrm>
            <a:off x="496186" y="1898601"/>
            <a:ext cx="2452380" cy="1139062"/>
          </a:xfrm>
          <a:prstGeom prst="rect">
            <a:avLst/>
          </a:prstGeom>
        </p:spPr>
      </p:pic>
      <p:pic>
        <p:nvPicPr>
          <p:cNvPr id="3" name="Image 1" descr="preencoded.png"/>
          <p:cNvPicPr>
            <a:picLocks noChangeAspect="1"/>
          </p:cNvPicPr>
          <p:nvPr/>
        </p:nvPicPr>
        <p:blipFill>
          <a:blip r:embed="rId6"/>
          <a:srcRect t="5" b="5"/>
          <a:stretch/>
        </p:blipFill>
        <p:spPr>
          <a:xfrm>
            <a:off x="3353194" y="1898601"/>
            <a:ext cx="2452380" cy="1189271"/>
          </a:xfrm>
          <a:prstGeom prst="rect">
            <a:avLst/>
          </a:prstGeom>
        </p:spPr>
      </p:pic>
      <p:pic>
        <p:nvPicPr>
          <p:cNvPr id="4" name="Image 2" descr="preencoded.png"/>
          <p:cNvPicPr>
            <a:picLocks noChangeAspect="1"/>
          </p:cNvPicPr>
          <p:nvPr/>
        </p:nvPicPr>
        <p:blipFill>
          <a:blip r:embed="rId7"/>
          <a:srcRect/>
          <a:stretch/>
        </p:blipFill>
        <p:spPr>
          <a:xfrm>
            <a:off x="6210202" y="1898601"/>
            <a:ext cx="2453241" cy="1199362"/>
          </a:xfrm>
          <a:prstGeom prst="rect">
            <a:avLst/>
          </a:prstGeom>
        </p:spPr>
      </p:pic>
      <p:sp>
        <p:nvSpPr>
          <p:cNvPr id="5" name="Text 0"/>
          <p:cNvSpPr/>
          <p:nvPr/>
        </p:nvSpPr>
        <p:spPr>
          <a:xfrm>
            <a:off x="496186" y="697146"/>
            <a:ext cx="8151628" cy="443023"/>
          </a:xfrm>
          <a:prstGeom prst="rect">
            <a:avLst/>
          </a:prstGeom>
          <a:noFill/>
          <a:ln/>
        </p:spPr>
        <p:txBody>
          <a:bodyPr wrap="square" lIns="0" tIns="0" rIns="0" bIns="0" rtlCol="0" anchor="ctr"/>
          <a:lstStyle/>
          <a:p>
            <a:pPr marL="0" indent="0" algn="l">
              <a:lnSpc>
                <a:spcPts val="3525"/>
              </a:lnSpc>
              <a:buNone/>
            </a:pPr>
            <a:r>
              <a:rPr lang="en-US" sz="2820" dirty="0">
                <a:solidFill>
                  <a:srgbClr val="000000"/>
                </a:solidFill>
                <a:latin typeface="ABeeZee" pitchFamily="34" charset="0"/>
                <a:ea typeface="ABeeZee" pitchFamily="34" charset="-122"/>
                <a:cs typeface="ABeeZee" pitchFamily="34" charset="-120"/>
              </a:rPr>
              <a:t>Model Confidence: Probability Distributions</a:t>
            </a:r>
            <a:endParaRPr lang="en-US" sz="2820" dirty="0"/>
          </a:p>
        </p:txBody>
      </p:sp>
      <p:sp>
        <p:nvSpPr>
          <p:cNvPr id="6" name="Text 1"/>
          <p:cNvSpPr/>
          <p:nvPr/>
        </p:nvSpPr>
        <p:spPr>
          <a:xfrm>
            <a:off x="496186" y="1352821"/>
            <a:ext cx="8151628"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Violin plots of predicted probabilities reveal model confidence and class separation ability.</a:t>
            </a:r>
            <a:endParaRPr lang="en-US" sz="1105" dirty="0"/>
          </a:p>
        </p:txBody>
      </p:sp>
      <p:sp>
        <p:nvSpPr>
          <p:cNvPr id="7" name="Text 2"/>
          <p:cNvSpPr/>
          <p:nvPr/>
        </p:nvSpPr>
        <p:spPr>
          <a:xfrm>
            <a:off x="496186" y="3197151"/>
            <a:ext cx="2452380" cy="221512"/>
          </a:xfrm>
          <a:prstGeom prst="rect">
            <a:avLst/>
          </a:prstGeom>
          <a:noFill/>
          <a:ln/>
        </p:spPr>
        <p:txBody>
          <a:bodyPr wrap="square" lIns="0" tIns="0" rIns="0" bIns="0" rtlCol="0" anchor="ctr"/>
          <a:lstStyle/>
          <a:p>
            <a:pPr marL="0" indent="0" algn="l">
              <a:lnSpc>
                <a:spcPts val="1763"/>
              </a:lnSpc>
              <a:buNone/>
            </a:pPr>
            <a:r>
              <a:rPr lang="en-US" sz="1410" dirty="0">
                <a:solidFill>
                  <a:srgbClr val="000000"/>
                </a:solidFill>
                <a:latin typeface="ABeeZee" pitchFamily="34" charset="0"/>
                <a:ea typeface="ABeeZee" pitchFamily="34" charset="-122"/>
                <a:cs typeface="ABeeZee" pitchFamily="34" charset="-120"/>
              </a:rPr>
              <a:t>CNN: No Separation</a:t>
            </a:r>
            <a:endParaRPr lang="en-US" sz="1410" dirty="0"/>
          </a:p>
        </p:txBody>
      </p:sp>
      <p:sp>
        <p:nvSpPr>
          <p:cNvPr id="8" name="Text 3"/>
          <p:cNvSpPr/>
          <p:nvPr/>
        </p:nvSpPr>
        <p:spPr>
          <a:xfrm>
            <a:off x="3353194" y="3247360"/>
            <a:ext cx="2452380" cy="221512"/>
          </a:xfrm>
          <a:prstGeom prst="rect">
            <a:avLst/>
          </a:prstGeom>
          <a:noFill/>
          <a:ln/>
        </p:spPr>
        <p:txBody>
          <a:bodyPr wrap="square" lIns="0" tIns="0" rIns="0" bIns="0" rtlCol="0" anchor="ctr"/>
          <a:lstStyle/>
          <a:p>
            <a:pPr marL="0" indent="0" algn="l">
              <a:lnSpc>
                <a:spcPts val="1763"/>
              </a:lnSpc>
              <a:buNone/>
            </a:pPr>
            <a:r>
              <a:rPr lang="en-US" sz="1410" dirty="0">
                <a:solidFill>
                  <a:srgbClr val="000000"/>
                </a:solidFill>
                <a:latin typeface="ABeeZee" pitchFamily="34" charset="0"/>
                <a:ea typeface="ABeeZee" pitchFamily="34" charset="-122"/>
                <a:cs typeface="ABeeZee" pitchFamily="34" charset="-120"/>
              </a:rPr>
              <a:t>LSTM: Weak Separation</a:t>
            </a:r>
            <a:endParaRPr lang="en-US" sz="1410" dirty="0"/>
          </a:p>
        </p:txBody>
      </p:sp>
      <p:sp>
        <p:nvSpPr>
          <p:cNvPr id="9" name="Text 4"/>
          <p:cNvSpPr/>
          <p:nvPr/>
        </p:nvSpPr>
        <p:spPr>
          <a:xfrm>
            <a:off x="6210202" y="3257452"/>
            <a:ext cx="2453241" cy="221512"/>
          </a:xfrm>
          <a:prstGeom prst="rect">
            <a:avLst/>
          </a:prstGeom>
          <a:noFill/>
          <a:ln/>
        </p:spPr>
        <p:txBody>
          <a:bodyPr wrap="square" lIns="0" tIns="0" rIns="0" bIns="0" rtlCol="0" anchor="ctr"/>
          <a:lstStyle/>
          <a:p>
            <a:pPr marL="0" indent="0" algn="l">
              <a:lnSpc>
                <a:spcPts val="1763"/>
              </a:lnSpc>
              <a:buNone/>
            </a:pPr>
            <a:r>
              <a:rPr lang="en-US" sz="1410" dirty="0">
                <a:solidFill>
                  <a:srgbClr val="000000"/>
                </a:solidFill>
                <a:latin typeface="ABeeZee" pitchFamily="34" charset="0"/>
                <a:ea typeface="ABeeZee" pitchFamily="34" charset="-122"/>
                <a:cs typeface="ABeeZee" pitchFamily="34" charset="-120"/>
              </a:rPr>
              <a:t>CNN+LSTM: Well-Calibrated</a:t>
            </a:r>
            <a:endParaRPr lang="en-US" sz="1410" dirty="0"/>
          </a:p>
        </p:txBody>
      </p:sp>
      <p:sp>
        <p:nvSpPr>
          <p:cNvPr id="10" name="Text 5"/>
          <p:cNvSpPr/>
          <p:nvPr/>
        </p:nvSpPr>
        <p:spPr>
          <a:xfrm>
            <a:off x="496186" y="3765944"/>
            <a:ext cx="8151628" cy="680410"/>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The weak models (CNN, LSTM) show overlapping distributions centered around 0.5, indicating an inability to distinguish between classes. The CNN+LSTM model, however, shows tight, stable distributions, reflecting well-calibrated and confident predictions.</a:t>
            </a:r>
            <a:endParaRPr lang="en-US" sz="1105" dirty="0"/>
          </a:p>
        </p:txBody>
      </p:sp>
      <p:pic>
        <p:nvPicPr>
          <p:cNvPr id="45" name="Audio 44">
            <a:extLst>
              <a:ext uri="{FF2B5EF4-FFF2-40B4-BE49-F238E27FC236}">
                <a16:creationId xmlns:a16="http://schemas.microsoft.com/office/drawing/2014/main" id="{EC6C5774-EB15-38D7-FE09-91E975458B1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220"/>
    </mc:Choice>
    <mc:Fallback>
      <p:transition spd="slow" advTm="50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EFEDE4"/>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rcRect t="1" b="1"/>
          <a:stretch/>
        </p:blipFill>
        <p:spPr>
          <a:xfrm>
            <a:off x="4778252" y="1997050"/>
            <a:ext cx="3877438" cy="2915831"/>
          </a:xfrm>
          <a:prstGeom prst="rect">
            <a:avLst/>
          </a:prstGeom>
        </p:spPr>
      </p:pic>
      <p:sp>
        <p:nvSpPr>
          <p:cNvPr id="3" name="Text 0"/>
          <p:cNvSpPr/>
          <p:nvPr/>
        </p:nvSpPr>
        <p:spPr>
          <a:xfrm>
            <a:off x="496186" y="389860"/>
            <a:ext cx="8151628" cy="886047"/>
          </a:xfrm>
          <a:prstGeom prst="rect">
            <a:avLst/>
          </a:prstGeom>
          <a:noFill/>
          <a:ln/>
        </p:spPr>
        <p:txBody>
          <a:bodyPr wrap="square" lIns="0" tIns="0" rIns="0" bIns="0" rtlCol="0" anchor="ctr"/>
          <a:lstStyle/>
          <a:p>
            <a:pPr marL="0" indent="0" algn="l">
              <a:lnSpc>
                <a:spcPts val="3525"/>
              </a:lnSpc>
              <a:buNone/>
            </a:pPr>
            <a:r>
              <a:rPr lang="en-US" sz="2820" dirty="0">
                <a:solidFill>
                  <a:srgbClr val="000000"/>
                </a:solidFill>
                <a:latin typeface="ABeeZee" pitchFamily="34" charset="0"/>
                <a:ea typeface="ABeeZee" pitchFamily="34" charset="-122"/>
                <a:cs typeface="ABeeZee" pitchFamily="34" charset="-120"/>
              </a:rPr>
              <a:t>Feature Importance: What are the Models Learning?</a:t>
            </a:r>
            <a:endParaRPr lang="en-US" sz="2820" dirty="0"/>
          </a:p>
        </p:txBody>
      </p:sp>
      <p:sp>
        <p:nvSpPr>
          <p:cNvPr id="4" name="Text 1"/>
          <p:cNvSpPr/>
          <p:nvPr/>
        </p:nvSpPr>
        <p:spPr>
          <a:xfrm>
            <a:off x="496186" y="1616050"/>
            <a:ext cx="3877438" cy="221512"/>
          </a:xfrm>
          <a:prstGeom prst="rect">
            <a:avLst/>
          </a:prstGeom>
          <a:noFill/>
          <a:ln/>
        </p:spPr>
        <p:txBody>
          <a:bodyPr wrap="square" lIns="0" tIns="0" rIns="0" bIns="0" rtlCol="0" anchor="ctr"/>
          <a:lstStyle/>
          <a:p>
            <a:pPr marL="0" indent="0" algn="l">
              <a:lnSpc>
                <a:spcPts val="1763"/>
              </a:lnSpc>
              <a:buNone/>
            </a:pPr>
            <a:r>
              <a:rPr lang="en-US" sz="1410" dirty="0">
                <a:solidFill>
                  <a:srgbClr val="000000"/>
                </a:solidFill>
                <a:latin typeface="ABeeZee" pitchFamily="34" charset="0"/>
                <a:ea typeface="ABeeZee" pitchFamily="34" charset="-122"/>
                <a:cs typeface="ABeeZee" pitchFamily="34" charset="-120"/>
              </a:rPr>
              <a:t>SHAP Analysis</a:t>
            </a:r>
            <a:endParaRPr lang="en-US" sz="1410" dirty="0"/>
          </a:p>
        </p:txBody>
      </p:sp>
      <p:sp>
        <p:nvSpPr>
          <p:cNvPr id="5" name="Text 2"/>
          <p:cNvSpPr/>
          <p:nvPr/>
        </p:nvSpPr>
        <p:spPr>
          <a:xfrm>
            <a:off x="496186" y="1965054"/>
            <a:ext cx="3877438" cy="90721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SHAP (SHapley Additive exPlanations) analysis was used to determine which input features were most influential for each model's predictions. The goal is to verify that models rely on meaningful LOB microstructure features.</a:t>
            </a:r>
            <a:endParaRPr lang="en-US" sz="1105" dirty="0"/>
          </a:p>
        </p:txBody>
      </p:sp>
      <p:sp>
        <p:nvSpPr>
          <p:cNvPr id="6" name="Text 3"/>
          <p:cNvSpPr/>
          <p:nvPr/>
        </p:nvSpPr>
        <p:spPr>
          <a:xfrm>
            <a:off x="496186" y="2999760"/>
            <a:ext cx="3877438" cy="90721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Most underperforming models (CNN, LSTM, TCN) focused on just one or two features, such as 'midpoint', indicating that they failed to learn complex relationships from the book's depth.</a:t>
            </a:r>
            <a:endParaRPr lang="en-US" sz="1105" dirty="0"/>
          </a:p>
        </p:txBody>
      </p:sp>
      <p:sp>
        <p:nvSpPr>
          <p:cNvPr id="7" name="Text 4"/>
          <p:cNvSpPr/>
          <p:nvPr/>
        </p:nvSpPr>
        <p:spPr>
          <a:xfrm>
            <a:off x="4778252" y="1616050"/>
            <a:ext cx="3877438" cy="221512"/>
          </a:xfrm>
          <a:prstGeom prst="rect">
            <a:avLst/>
          </a:prstGeom>
          <a:noFill/>
          <a:ln/>
        </p:spPr>
        <p:txBody>
          <a:bodyPr wrap="square" lIns="0" tIns="0" rIns="0" bIns="0" rtlCol="0" anchor="ctr"/>
          <a:lstStyle/>
          <a:p>
            <a:pPr marL="0" indent="0" algn="l">
              <a:lnSpc>
                <a:spcPts val="1763"/>
              </a:lnSpc>
              <a:buNone/>
            </a:pPr>
            <a:r>
              <a:rPr lang="en-US" sz="1410" dirty="0">
                <a:solidFill>
                  <a:srgbClr val="000000"/>
                </a:solidFill>
                <a:latin typeface="ABeeZee" pitchFamily="34" charset="0"/>
                <a:ea typeface="ABeeZee" pitchFamily="34" charset="-122"/>
                <a:cs typeface="ABeeZee" pitchFamily="34" charset="-120"/>
              </a:rPr>
              <a:t>CNN+LSTM Feature Importance</a:t>
            </a:r>
            <a:endParaRPr lang="en-US" sz="1410" dirty="0"/>
          </a:p>
        </p:txBody>
      </p:sp>
      <p:sp>
        <p:nvSpPr>
          <p:cNvPr id="8" name="Text 5"/>
          <p:cNvSpPr/>
          <p:nvPr/>
        </p:nvSpPr>
        <p:spPr>
          <a:xfrm>
            <a:off x="4778252" y="5072370"/>
            <a:ext cx="3877438" cy="90721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The CNN+LSTM model displays a more balanced and smooth feature importance pattern, consistent with its well-calibrated output and high performance. It effectively utilizes a wider range of microstructure signals.</a:t>
            </a:r>
            <a:endParaRPr lang="en-US" sz="1105" dirty="0"/>
          </a:p>
        </p:txBody>
      </p:sp>
      <p:pic>
        <p:nvPicPr>
          <p:cNvPr id="42" name="Audio 41">
            <a:extLst>
              <a:ext uri="{FF2B5EF4-FFF2-40B4-BE49-F238E27FC236}">
                <a16:creationId xmlns:a16="http://schemas.microsoft.com/office/drawing/2014/main" id="{EFBCA7F2-BF7D-5E72-DDF7-AB205DBD0A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628"/>
    </mc:Choice>
    <mc:Fallback>
      <p:transition spd="slow" advTm="49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EFEDE4"/>
        </a:solidFill>
        <a:effectLst/>
      </p:bgPr>
    </p:bg>
    <p:spTree>
      <p:nvGrpSpPr>
        <p:cNvPr id="1" name=""/>
        <p:cNvGrpSpPr/>
        <p:nvPr/>
      </p:nvGrpSpPr>
      <p:grpSpPr>
        <a:xfrm>
          <a:off x="0" y="0"/>
          <a:ext cx="0" cy="0"/>
          <a:chOff x="0" y="0"/>
          <a:chExt cx="0" cy="0"/>
        </a:xfrm>
      </p:grpSpPr>
      <p:sp>
        <p:nvSpPr>
          <p:cNvPr id="2" name="Shape 0"/>
          <p:cNvSpPr/>
          <p:nvPr/>
        </p:nvSpPr>
        <p:spPr>
          <a:xfrm>
            <a:off x="496186" y="2230622"/>
            <a:ext cx="2622698" cy="1724099"/>
          </a:xfrm>
          <a:prstGeom prst="roundRect">
            <a:avLst>
              <a:gd name="adj" fmla="val 2741"/>
            </a:avLst>
          </a:prstGeom>
          <a:solidFill>
            <a:srgbClr val="E5D9BF"/>
          </a:solidFill>
          <a:ln/>
        </p:spPr>
        <p:txBody>
          <a:bodyPr/>
          <a:lstStyle/>
          <a:p>
            <a:endParaRPr lang="en-US"/>
          </a:p>
        </p:txBody>
      </p:sp>
      <p:sp>
        <p:nvSpPr>
          <p:cNvPr id="3" name="Shape 1"/>
          <p:cNvSpPr/>
          <p:nvPr/>
        </p:nvSpPr>
        <p:spPr>
          <a:xfrm>
            <a:off x="3260651" y="2230622"/>
            <a:ext cx="2622698" cy="1724099"/>
          </a:xfrm>
          <a:prstGeom prst="roundRect">
            <a:avLst>
              <a:gd name="adj" fmla="val 2741"/>
            </a:avLst>
          </a:prstGeom>
          <a:solidFill>
            <a:srgbClr val="E5D9BF"/>
          </a:solidFill>
          <a:ln/>
        </p:spPr>
        <p:txBody>
          <a:bodyPr/>
          <a:lstStyle/>
          <a:p>
            <a:endParaRPr lang="en-US"/>
          </a:p>
        </p:txBody>
      </p:sp>
      <p:sp>
        <p:nvSpPr>
          <p:cNvPr id="4" name="Shape 2"/>
          <p:cNvSpPr/>
          <p:nvPr/>
        </p:nvSpPr>
        <p:spPr>
          <a:xfrm>
            <a:off x="6025116" y="2230622"/>
            <a:ext cx="2622698" cy="1724099"/>
          </a:xfrm>
          <a:prstGeom prst="roundRect">
            <a:avLst>
              <a:gd name="adj" fmla="val 2741"/>
            </a:avLst>
          </a:prstGeom>
          <a:solidFill>
            <a:srgbClr val="E5D9BF"/>
          </a:solidFill>
          <a:ln/>
        </p:spPr>
        <p:txBody>
          <a:bodyPr/>
          <a:lstStyle/>
          <a:p>
            <a:endParaRPr lang="en-US"/>
          </a:p>
        </p:txBody>
      </p:sp>
      <p:sp>
        <p:nvSpPr>
          <p:cNvPr id="5" name="Text 3"/>
          <p:cNvSpPr/>
          <p:nvPr/>
        </p:nvSpPr>
        <p:spPr>
          <a:xfrm>
            <a:off x="496186" y="1188656"/>
            <a:ext cx="8151628" cy="443023"/>
          </a:xfrm>
          <a:prstGeom prst="rect">
            <a:avLst/>
          </a:prstGeom>
          <a:noFill/>
          <a:ln/>
        </p:spPr>
        <p:txBody>
          <a:bodyPr wrap="square" lIns="0" tIns="0" rIns="0" bIns="0" rtlCol="0" anchor="ctr"/>
          <a:lstStyle/>
          <a:p>
            <a:pPr marL="0" indent="0" algn="l">
              <a:lnSpc>
                <a:spcPts val="3525"/>
              </a:lnSpc>
              <a:buNone/>
            </a:pPr>
            <a:r>
              <a:rPr lang="en-US" sz="2820" dirty="0">
                <a:solidFill>
                  <a:srgbClr val="000000"/>
                </a:solidFill>
                <a:latin typeface="ABeeZee" pitchFamily="34" charset="0"/>
                <a:ea typeface="ABeeZee" pitchFamily="34" charset="-122"/>
                <a:cs typeface="ABeeZee" pitchFamily="34" charset="-120"/>
              </a:rPr>
              <a:t>Broader Industry Applications</a:t>
            </a:r>
            <a:endParaRPr lang="en-US" sz="2820" dirty="0"/>
          </a:p>
        </p:txBody>
      </p:sp>
      <p:sp>
        <p:nvSpPr>
          <p:cNvPr id="6" name="Text 4"/>
          <p:cNvSpPr/>
          <p:nvPr/>
        </p:nvSpPr>
        <p:spPr>
          <a:xfrm>
            <a:off x="496186" y="1844330"/>
            <a:ext cx="8151628"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The deep learning architectures evaluated are foundational across many industries, demonstrating their versatility.</a:t>
            </a:r>
            <a:endParaRPr lang="en-US" sz="1105" dirty="0"/>
          </a:p>
        </p:txBody>
      </p:sp>
      <p:sp>
        <p:nvSpPr>
          <p:cNvPr id="7" name="Text 5"/>
          <p:cNvSpPr/>
          <p:nvPr/>
        </p:nvSpPr>
        <p:spPr>
          <a:xfrm>
            <a:off x="637953" y="2372390"/>
            <a:ext cx="2339163" cy="221512"/>
          </a:xfrm>
          <a:prstGeom prst="rect">
            <a:avLst/>
          </a:prstGeom>
          <a:noFill/>
          <a:ln/>
        </p:spPr>
        <p:txBody>
          <a:bodyPr wrap="square" lIns="0" tIns="0" rIns="0" bIns="0" rtlCol="0" anchor="ctr"/>
          <a:lstStyle/>
          <a:p>
            <a:pPr marL="0" indent="0" algn="l">
              <a:lnSpc>
                <a:spcPts val="1763"/>
              </a:lnSpc>
              <a:buNone/>
            </a:pPr>
            <a:r>
              <a:rPr lang="en-US" sz="1410" dirty="0">
                <a:solidFill>
                  <a:srgbClr val="000000"/>
                </a:solidFill>
                <a:latin typeface="ABeeZee" pitchFamily="34" charset="0"/>
                <a:ea typeface="ABeeZee" pitchFamily="34" charset="-122"/>
                <a:cs typeface="ABeeZee" pitchFamily="34" charset="-120"/>
              </a:rPr>
              <a:t>Healthcare</a:t>
            </a:r>
            <a:endParaRPr lang="en-US" sz="1410" dirty="0"/>
          </a:p>
        </p:txBody>
      </p:sp>
      <p:sp>
        <p:nvSpPr>
          <p:cNvPr id="8" name="Text 6"/>
          <p:cNvSpPr/>
          <p:nvPr/>
        </p:nvSpPr>
        <p:spPr>
          <a:xfrm>
            <a:off x="637953" y="2678937"/>
            <a:ext cx="2339163" cy="1134016"/>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CNNs and Transformers are used for radiological image classification (e.g., cancer detection) and predicting disease trajectories from patient data.</a:t>
            </a:r>
            <a:endParaRPr lang="en-US" sz="1105" dirty="0"/>
          </a:p>
        </p:txBody>
      </p:sp>
      <p:sp>
        <p:nvSpPr>
          <p:cNvPr id="9" name="Text 7"/>
          <p:cNvSpPr/>
          <p:nvPr/>
        </p:nvSpPr>
        <p:spPr>
          <a:xfrm>
            <a:off x="3402419" y="2372390"/>
            <a:ext cx="2339163" cy="221512"/>
          </a:xfrm>
          <a:prstGeom prst="rect">
            <a:avLst/>
          </a:prstGeom>
          <a:noFill/>
          <a:ln/>
        </p:spPr>
        <p:txBody>
          <a:bodyPr wrap="square" lIns="0" tIns="0" rIns="0" bIns="0" rtlCol="0" anchor="ctr"/>
          <a:lstStyle/>
          <a:p>
            <a:pPr marL="0" indent="0" algn="l">
              <a:lnSpc>
                <a:spcPts val="1763"/>
              </a:lnSpc>
              <a:buNone/>
            </a:pPr>
            <a:r>
              <a:rPr lang="en-US" sz="1410" dirty="0">
                <a:solidFill>
                  <a:srgbClr val="000000"/>
                </a:solidFill>
                <a:latin typeface="ABeeZee" pitchFamily="34" charset="0"/>
                <a:ea typeface="ABeeZee" pitchFamily="34" charset="-122"/>
                <a:cs typeface="ABeeZee" pitchFamily="34" charset="-120"/>
              </a:rPr>
              <a:t>Transportation</a:t>
            </a:r>
            <a:endParaRPr lang="en-US" sz="1410" dirty="0"/>
          </a:p>
        </p:txBody>
      </p:sp>
      <p:sp>
        <p:nvSpPr>
          <p:cNvPr id="10" name="Text 8"/>
          <p:cNvSpPr/>
          <p:nvPr/>
        </p:nvSpPr>
        <p:spPr>
          <a:xfrm>
            <a:off x="3402419" y="2678937"/>
            <a:ext cx="2339163" cy="1134016"/>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In autonomous driving, CNNs, LSTMs, and Transformers play a crucial role in perception, sensor fusion, and real-time trajectory prediction.</a:t>
            </a:r>
            <a:endParaRPr lang="en-US" sz="1105" dirty="0"/>
          </a:p>
        </p:txBody>
      </p:sp>
      <p:sp>
        <p:nvSpPr>
          <p:cNvPr id="11" name="Text 9"/>
          <p:cNvSpPr/>
          <p:nvPr/>
        </p:nvSpPr>
        <p:spPr>
          <a:xfrm>
            <a:off x="6166884" y="2372390"/>
            <a:ext cx="2339163" cy="221512"/>
          </a:xfrm>
          <a:prstGeom prst="rect">
            <a:avLst/>
          </a:prstGeom>
          <a:noFill/>
          <a:ln/>
        </p:spPr>
        <p:txBody>
          <a:bodyPr wrap="square" lIns="0" tIns="0" rIns="0" bIns="0" rtlCol="0" anchor="ctr"/>
          <a:lstStyle/>
          <a:p>
            <a:pPr marL="0" indent="0" algn="l">
              <a:lnSpc>
                <a:spcPts val="1763"/>
              </a:lnSpc>
              <a:buNone/>
            </a:pPr>
            <a:r>
              <a:rPr lang="en-US" sz="1410" dirty="0">
                <a:solidFill>
                  <a:srgbClr val="000000"/>
                </a:solidFill>
                <a:latin typeface="ABeeZee" pitchFamily="34" charset="0"/>
                <a:ea typeface="ABeeZee" pitchFamily="34" charset="-122"/>
                <a:cs typeface="ABeeZee" pitchFamily="34" charset="-120"/>
              </a:rPr>
              <a:t>Cybersecurity</a:t>
            </a:r>
            <a:endParaRPr lang="en-US" sz="1410" dirty="0"/>
          </a:p>
        </p:txBody>
      </p:sp>
      <p:sp>
        <p:nvSpPr>
          <p:cNvPr id="12" name="Text 10"/>
          <p:cNvSpPr/>
          <p:nvPr/>
        </p:nvSpPr>
        <p:spPr>
          <a:xfrm>
            <a:off x="6166884" y="2678937"/>
            <a:ext cx="2339163" cy="1134016"/>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Recurrent networks and hybrid models are used in intrusion detection systems (DL-IDS) to identify anomalous patterns in network traffic.</a:t>
            </a:r>
            <a:endParaRPr lang="en-US" sz="1105" dirty="0"/>
          </a:p>
        </p:txBody>
      </p:sp>
      <p:pic>
        <p:nvPicPr>
          <p:cNvPr id="49" name="Audio 48">
            <a:extLst>
              <a:ext uri="{FF2B5EF4-FFF2-40B4-BE49-F238E27FC236}">
                <a16:creationId xmlns:a16="http://schemas.microsoft.com/office/drawing/2014/main" id="{5C138CB2-ACDE-A960-4CA8-B35A698C72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806"/>
    </mc:Choice>
    <mc:Fallback>
      <p:transition spd="slow" advTm="45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EFEDE4"/>
        </a:solidFill>
        <a:effectLst/>
      </p:bgPr>
    </p:bg>
    <p:spTree>
      <p:nvGrpSpPr>
        <p:cNvPr id="1" name=""/>
        <p:cNvGrpSpPr/>
        <p:nvPr/>
      </p:nvGrpSpPr>
      <p:grpSpPr>
        <a:xfrm>
          <a:off x="0" y="0"/>
          <a:ext cx="0" cy="0"/>
          <a:chOff x="0" y="0"/>
          <a:chExt cx="0" cy="0"/>
        </a:xfrm>
      </p:grpSpPr>
      <p:sp>
        <p:nvSpPr>
          <p:cNvPr id="2" name="Text 0"/>
          <p:cNvSpPr/>
          <p:nvPr/>
        </p:nvSpPr>
        <p:spPr>
          <a:xfrm>
            <a:off x="496186" y="701453"/>
            <a:ext cx="8151628" cy="443023"/>
          </a:xfrm>
          <a:prstGeom prst="rect">
            <a:avLst/>
          </a:prstGeom>
          <a:noFill/>
          <a:ln/>
        </p:spPr>
        <p:txBody>
          <a:bodyPr wrap="square" lIns="0" tIns="0" rIns="0" bIns="0" rtlCol="0" anchor="ctr"/>
          <a:lstStyle/>
          <a:p>
            <a:pPr marL="0" indent="0" algn="l">
              <a:lnSpc>
                <a:spcPts val="3525"/>
              </a:lnSpc>
              <a:buNone/>
            </a:pPr>
            <a:r>
              <a:rPr lang="en-US" sz="2820" dirty="0">
                <a:solidFill>
                  <a:srgbClr val="000000"/>
                </a:solidFill>
                <a:latin typeface="ABeeZee" pitchFamily="34" charset="0"/>
                <a:ea typeface="ABeeZee" pitchFamily="34" charset="-122"/>
                <a:cs typeface="ABeeZee" pitchFamily="34" charset="-120"/>
              </a:rPr>
              <a:t>Limitations and Future Directions</a:t>
            </a:r>
            <a:endParaRPr lang="en-US" sz="2820" dirty="0"/>
          </a:p>
        </p:txBody>
      </p:sp>
      <p:sp>
        <p:nvSpPr>
          <p:cNvPr id="3" name="Text 1"/>
          <p:cNvSpPr/>
          <p:nvPr/>
        </p:nvSpPr>
        <p:spPr>
          <a:xfrm>
            <a:off x="496186" y="1484620"/>
            <a:ext cx="3877438" cy="221512"/>
          </a:xfrm>
          <a:prstGeom prst="rect">
            <a:avLst/>
          </a:prstGeom>
          <a:noFill/>
          <a:ln/>
        </p:spPr>
        <p:txBody>
          <a:bodyPr wrap="square" lIns="0" tIns="0" rIns="0" bIns="0" rtlCol="0" anchor="ctr"/>
          <a:lstStyle/>
          <a:p>
            <a:pPr marL="0" indent="0" algn="l">
              <a:lnSpc>
                <a:spcPts val="1763"/>
              </a:lnSpc>
              <a:buNone/>
            </a:pPr>
            <a:r>
              <a:rPr lang="en-US" sz="1410" b="1" dirty="0">
                <a:solidFill>
                  <a:srgbClr val="000000"/>
                </a:solidFill>
                <a:latin typeface="ABeeZee" pitchFamily="34" charset="0"/>
                <a:ea typeface="ABeeZee" pitchFamily="34" charset="-122"/>
                <a:cs typeface="ABeeZee" pitchFamily="34" charset="-120"/>
              </a:rPr>
              <a:t>Limitations</a:t>
            </a:r>
            <a:endParaRPr lang="en-US" sz="1410" dirty="0"/>
          </a:p>
        </p:txBody>
      </p:sp>
      <p:sp>
        <p:nvSpPr>
          <p:cNvPr id="4" name="Text 2"/>
          <p:cNvSpPr/>
          <p:nvPr/>
        </p:nvSpPr>
        <p:spPr>
          <a:xfrm>
            <a:off x="496186" y="1865620"/>
            <a:ext cx="3877438" cy="680410"/>
          </a:xfrm>
          <a:prstGeom prst="rect">
            <a:avLst/>
          </a:prstGeom>
          <a:noFill/>
          <a:ln/>
        </p:spPr>
        <p:txBody>
          <a:bodyPr wrap="square" lIns="0" tIns="0" rIns="0" bIns="0" rtlCol="0" anchor="ctr"/>
          <a:lstStyle/>
          <a:p>
            <a:pPr marL="254000" indent="-254000" algn="l">
              <a:lnSpc>
                <a:spcPts val="1805"/>
              </a:lnSpc>
              <a:buSzPct val="100000"/>
              <a:buChar char="●"/>
            </a:pPr>
            <a:r>
              <a:rPr lang="en-US" sz="1105" b="1" dirty="0">
                <a:solidFill>
                  <a:srgbClr val="000000"/>
                </a:solidFill>
                <a:latin typeface="DM Sans" pitchFamily="34" charset="0"/>
                <a:ea typeface="DM Sans" pitchFamily="34" charset="-122"/>
                <a:cs typeface="DM Sans" pitchFamily="34" charset="-120"/>
              </a:rPr>
              <a:t>Data Leakage:</a:t>
            </a:r>
            <a:r>
              <a:rPr lang="en-US" sz="1105" dirty="0">
                <a:solidFill>
                  <a:srgbClr val="000000"/>
                </a:solidFill>
                <a:latin typeface="DM Sans" pitchFamily="34" charset="0"/>
                <a:ea typeface="DM Sans" pitchFamily="34" charset="-122"/>
                <a:cs typeface="DM Sans" pitchFamily="34" charset="-120"/>
              </a:rPr>
              <a:t> A critical risk in financial forecasting, as seen with the TCN. Requires rigorous, standardized evaluation pipelines.</a:t>
            </a:r>
            <a:endParaRPr lang="en-US" sz="1105" dirty="0"/>
          </a:p>
        </p:txBody>
      </p:sp>
      <p:sp>
        <p:nvSpPr>
          <p:cNvPr id="5" name="Text 3"/>
          <p:cNvSpPr/>
          <p:nvPr/>
        </p:nvSpPr>
        <p:spPr>
          <a:xfrm>
            <a:off x="496186" y="2595624"/>
            <a:ext cx="3877438" cy="680410"/>
          </a:xfrm>
          <a:prstGeom prst="rect">
            <a:avLst/>
          </a:prstGeom>
          <a:noFill/>
          <a:ln/>
        </p:spPr>
        <p:txBody>
          <a:bodyPr wrap="square" lIns="0" tIns="0" rIns="0" bIns="0" rtlCol="0" anchor="ctr"/>
          <a:lstStyle/>
          <a:p>
            <a:pPr marL="254000" indent="-254000" algn="l">
              <a:lnSpc>
                <a:spcPts val="1805"/>
              </a:lnSpc>
              <a:buSzPct val="100000"/>
              <a:buChar char="●"/>
            </a:pPr>
            <a:r>
              <a:rPr lang="en-US" sz="1105" b="1" dirty="0">
                <a:solidFill>
                  <a:srgbClr val="000000"/>
                </a:solidFill>
                <a:latin typeface="DM Sans" pitchFamily="34" charset="0"/>
                <a:ea typeface="DM Sans" pitchFamily="34" charset="-122"/>
                <a:cs typeface="DM Sans" pitchFamily="34" charset="-120"/>
              </a:rPr>
              <a:t>Interpretability:</a:t>
            </a:r>
            <a:r>
              <a:rPr lang="en-US" sz="1105" dirty="0">
                <a:solidFill>
                  <a:srgbClr val="000000"/>
                </a:solidFill>
                <a:latin typeface="DM Sans" pitchFamily="34" charset="0"/>
                <a:ea typeface="DM Sans" pitchFamily="34" charset="-122"/>
                <a:cs typeface="DM Sans" pitchFamily="34" charset="-120"/>
              </a:rPr>
              <a:t> 'Black box' models are a challenge in regulated industries. Methods like SHAP are a start, but have limitations for complex sequence models.</a:t>
            </a:r>
            <a:endParaRPr lang="en-US" sz="1105" dirty="0"/>
          </a:p>
        </p:txBody>
      </p:sp>
      <p:sp>
        <p:nvSpPr>
          <p:cNvPr id="6" name="Text 4"/>
          <p:cNvSpPr/>
          <p:nvPr/>
        </p:nvSpPr>
        <p:spPr>
          <a:xfrm>
            <a:off x="496186" y="3325628"/>
            <a:ext cx="3877438" cy="680410"/>
          </a:xfrm>
          <a:prstGeom prst="rect">
            <a:avLst/>
          </a:prstGeom>
          <a:noFill/>
          <a:ln/>
        </p:spPr>
        <p:txBody>
          <a:bodyPr wrap="square" lIns="0" tIns="0" rIns="0" bIns="0" rtlCol="0" anchor="ctr"/>
          <a:lstStyle/>
          <a:p>
            <a:pPr marL="254000" indent="-254000" algn="l">
              <a:lnSpc>
                <a:spcPts val="1805"/>
              </a:lnSpc>
              <a:buSzPct val="100000"/>
              <a:buChar char="●"/>
            </a:pPr>
            <a:r>
              <a:rPr lang="en-US" sz="1105" b="1" dirty="0">
                <a:solidFill>
                  <a:srgbClr val="000000"/>
                </a:solidFill>
                <a:latin typeface="DM Sans" pitchFamily="34" charset="0"/>
                <a:ea typeface="DM Sans" pitchFamily="34" charset="-122"/>
                <a:cs typeface="DM Sans" pitchFamily="34" charset="-120"/>
              </a:rPr>
              <a:t>Robustness:</a:t>
            </a:r>
            <a:r>
              <a:rPr lang="en-US" sz="1105" dirty="0">
                <a:solidFill>
                  <a:srgbClr val="000000"/>
                </a:solidFill>
                <a:latin typeface="DM Sans" pitchFamily="34" charset="0"/>
                <a:ea typeface="DM Sans" pitchFamily="34" charset="-122"/>
                <a:cs typeface="DM Sans" pitchFamily="34" charset="-120"/>
              </a:rPr>
              <a:t> Performance can degrade during market regime shifts (e.g., flash crashes). Models need to be more adaptable.</a:t>
            </a:r>
            <a:endParaRPr lang="en-US" sz="1105" dirty="0"/>
          </a:p>
        </p:txBody>
      </p:sp>
      <p:sp>
        <p:nvSpPr>
          <p:cNvPr id="7" name="Text 5"/>
          <p:cNvSpPr/>
          <p:nvPr/>
        </p:nvSpPr>
        <p:spPr>
          <a:xfrm>
            <a:off x="4778252" y="1484620"/>
            <a:ext cx="3877438" cy="221512"/>
          </a:xfrm>
          <a:prstGeom prst="rect">
            <a:avLst/>
          </a:prstGeom>
          <a:noFill/>
          <a:ln/>
        </p:spPr>
        <p:txBody>
          <a:bodyPr wrap="square" lIns="0" tIns="0" rIns="0" bIns="0" rtlCol="0" anchor="ctr"/>
          <a:lstStyle/>
          <a:p>
            <a:pPr marL="0" indent="0" algn="l">
              <a:lnSpc>
                <a:spcPts val="1763"/>
              </a:lnSpc>
              <a:buNone/>
            </a:pPr>
            <a:r>
              <a:rPr lang="en-US" sz="1410" b="1" dirty="0">
                <a:solidFill>
                  <a:srgbClr val="000000"/>
                </a:solidFill>
                <a:latin typeface="ABeeZee" pitchFamily="34" charset="0"/>
                <a:ea typeface="ABeeZee" pitchFamily="34" charset="-122"/>
                <a:cs typeface="ABeeZee" pitchFamily="34" charset="-120"/>
              </a:rPr>
              <a:t>Future Research</a:t>
            </a:r>
            <a:endParaRPr lang="en-US" sz="1410" dirty="0"/>
          </a:p>
        </p:txBody>
      </p:sp>
      <p:sp>
        <p:nvSpPr>
          <p:cNvPr id="8" name="Text 6"/>
          <p:cNvSpPr/>
          <p:nvPr/>
        </p:nvSpPr>
        <p:spPr>
          <a:xfrm>
            <a:off x="4778252" y="1865620"/>
            <a:ext cx="3877438" cy="680410"/>
          </a:xfrm>
          <a:prstGeom prst="rect">
            <a:avLst/>
          </a:prstGeom>
          <a:noFill/>
          <a:ln/>
        </p:spPr>
        <p:txBody>
          <a:bodyPr wrap="square" lIns="0" tIns="0" rIns="0" bIns="0" rtlCol="0" anchor="ctr"/>
          <a:lstStyle/>
          <a:p>
            <a:pPr marL="254000" indent="-254000" algn="l">
              <a:lnSpc>
                <a:spcPts val="1805"/>
              </a:lnSpc>
              <a:buSzPct val="100000"/>
              <a:buChar char="●"/>
            </a:pPr>
            <a:r>
              <a:rPr lang="en-US" sz="1105" b="1" dirty="0">
                <a:solidFill>
                  <a:srgbClr val="000000"/>
                </a:solidFill>
                <a:latin typeface="DM Sans" pitchFamily="34" charset="0"/>
                <a:ea typeface="DM Sans" pitchFamily="34" charset="-122"/>
                <a:cs typeface="DM Sans" pitchFamily="34" charset="-120"/>
              </a:rPr>
              <a:t>Reinforcement Learning (RL):</a:t>
            </a:r>
            <a:r>
              <a:rPr lang="en-US" sz="1105" dirty="0">
                <a:solidFill>
                  <a:srgbClr val="000000"/>
                </a:solidFill>
                <a:latin typeface="DM Sans" pitchFamily="34" charset="0"/>
                <a:ea typeface="DM Sans" pitchFamily="34" charset="-122"/>
                <a:cs typeface="DM Sans" pitchFamily="34" charset="-120"/>
              </a:rPr>
              <a:t> Integrating predictive models with RL agents to create end-to-end trading systems that optimize execution.</a:t>
            </a:r>
            <a:endParaRPr lang="en-US" sz="1105" dirty="0"/>
          </a:p>
        </p:txBody>
      </p:sp>
      <p:sp>
        <p:nvSpPr>
          <p:cNvPr id="9" name="Text 7"/>
          <p:cNvSpPr/>
          <p:nvPr/>
        </p:nvSpPr>
        <p:spPr>
          <a:xfrm>
            <a:off x="4778252" y="2595624"/>
            <a:ext cx="3877438" cy="680410"/>
          </a:xfrm>
          <a:prstGeom prst="rect">
            <a:avLst/>
          </a:prstGeom>
          <a:noFill/>
          <a:ln/>
        </p:spPr>
        <p:txBody>
          <a:bodyPr wrap="square" lIns="0" tIns="0" rIns="0" bIns="0" rtlCol="0" anchor="ctr"/>
          <a:lstStyle/>
          <a:p>
            <a:pPr marL="254000" indent="-254000" algn="l">
              <a:lnSpc>
                <a:spcPts val="1805"/>
              </a:lnSpc>
              <a:buSzPct val="100000"/>
              <a:buChar char="●"/>
            </a:pPr>
            <a:r>
              <a:rPr lang="en-US" sz="1105" b="1" dirty="0">
                <a:solidFill>
                  <a:srgbClr val="000000"/>
                </a:solidFill>
                <a:latin typeface="DM Sans" pitchFamily="34" charset="0"/>
                <a:ea typeface="DM Sans" pitchFamily="34" charset="-122"/>
                <a:cs typeface="DM Sans" pitchFamily="34" charset="-120"/>
              </a:rPr>
              <a:t>Domain-Specific Transformers:</a:t>
            </a:r>
            <a:r>
              <a:rPr lang="en-US" sz="1105" dirty="0">
                <a:solidFill>
                  <a:srgbClr val="000000"/>
                </a:solidFill>
                <a:latin typeface="DM Sans" pitchFamily="34" charset="0"/>
                <a:ea typeface="DM Sans" pitchFamily="34" charset="-122"/>
                <a:cs typeface="DM Sans" pitchFamily="34" charset="-120"/>
              </a:rPr>
              <a:t> Designing architectures or pre-training methods specifically for LOB dynamics.</a:t>
            </a:r>
            <a:endParaRPr lang="en-US" sz="1105" dirty="0"/>
          </a:p>
        </p:txBody>
      </p:sp>
      <p:sp>
        <p:nvSpPr>
          <p:cNvPr id="10" name="Text 8"/>
          <p:cNvSpPr/>
          <p:nvPr/>
        </p:nvSpPr>
        <p:spPr>
          <a:xfrm>
            <a:off x="4778252" y="3325628"/>
            <a:ext cx="3877438" cy="680410"/>
          </a:xfrm>
          <a:prstGeom prst="rect">
            <a:avLst/>
          </a:prstGeom>
          <a:noFill/>
          <a:ln/>
        </p:spPr>
        <p:txBody>
          <a:bodyPr wrap="square" lIns="0" tIns="0" rIns="0" bIns="0" rtlCol="0" anchor="ctr"/>
          <a:lstStyle/>
          <a:p>
            <a:pPr marL="254000" indent="-254000" algn="l">
              <a:lnSpc>
                <a:spcPts val="1805"/>
              </a:lnSpc>
              <a:buSzPct val="100000"/>
              <a:buChar char="●"/>
            </a:pPr>
            <a:r>
              <a:rPr lang="en-US" sz="1105" b="1" dirty="0">
                <a:solidFill>
                  <a:srgbClr val="000000"/>
                </a:solidFill>
                <a:latin typeface="DM Sans" pitchFamily="34" charset="0"/>
                <a:ea typeface="DM Sans" pitchFamily="34" charset="-122"/>
                <a:cs typeface="DM Sans" pitchFamily="34" charset="-120"/>
              </a:rPr>
              <a:t>Regime-Aware Models:</a:t>
            </a:r>
            <a:r>
              <a:rPr lang="en-US" sz="1105" dirty="0">
                <a:solidFill>
                  <a:srgbClr val="000000"/>
                </a:solidFill>
                <a:latin typeface="DM Sans" pitchFamily="34" charset="0"/>
                <a:ea typeface="DM Sans" pitchFamily="34" charset="-122"/>
                <a:cs typeface="DM Sans" pitchFamily="34" charset="-120"/>
              </a:rPr>
              <a:t> Incorporating adversarial training or regime detection layers to improve robustness.</a:t>
            </a:r>
            <a:endParaRPr lang="en-US" sz="1105" dirty="0"/>
          </a:p>
        </p:txBody>
      </p:sp>
      <p:sp>
        <p:nvSpPr>
          <p:cNvPr id="11" name="Text 9"/>
          <p:cNvSpPr/>
          <p:nvPr/>
        </p:nvSpPr>
        <p:spPr>
          <a:xfrm>
            <a:off x="4778252" y="4055632"/>
            <a:ext cx="3877438" cy="226803"/>
          </a:xfrm>
          <a:prstGeom prst="rect">
            <a:avLst/>
          </a:prstGeom>
          <a:noFill/>
          <a:ln/>
        </p:spPr>
        <p:txBody>
          <a:bodyPr wrap="square" lIns="0" tIns="0" rIns="0" bIns="0" rtlCol="0" anchor="ctr"/>
          <a:lstStyle/>
          <a:p>
            <a:pPr marL="254000" indent="-254000" algn="l">
              <a:buSzPct val="100000"/>
              <a:buChar char="●"/>
            </a:pPr>
            <a:endParaRPr lang="en-US" dirty="0"/>
          </a:p>
        </p:txBody>
      </p:sp>
      <p:pic>
        <p:nvPicPr>
          <p:cNvPr id="45" name="Audio 44">
            <a:extLst>
              <a:ext uri="{FF2B5EF4-FFF2-40B4-BE49-F238E27FC236}">
                <a16:creationId xmlns:a16="http://schemas.microsoft.com/office/drawing/2014/main" id="{2A79BF9B-2B44-12DD-9D72-AFEFEFD2DF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786"/>
    </mc:Choice>
    <mc:Fallback>
      <p:transition spd="slow" advTm="417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EFEDE4"/>
        </a:solidFill>
        <a:effectLst/>
      </p:bgPr>
    </p:bg>
    <p:spTree>
      <p:nvGrpSpPr>
        <p:cNvPr id="1" name=""/>
        <p:cNvGrpSpPr/>
        <p:nvPr/>
      </p:nvGrpSpPr>
      <p:grpSpPr>
        <a:xfrm>
          <a:off x="0" y="0"/>
          <a:ext cx="0" cy="0"/>
          <a:chOff x="0" y="0"/>
          <a:chExt cx="0" cy="0"/>
        </a:xfrm>
      </p:grpSpPr>
      <p:sp>
        <p:nvSpPr>
          <p:cNvPr id="2" name="Text 0"/>
          <p:cNvSpPr/>
          <p:nvPr/>
        </p:nvSpPr>
        <p:spPr>
          <a:xfrm>
            <a:off x="496186" y="1044304"/>
            <a:ext cx="8151628" cy="443023"/>
          </a:xfrm>
          <a:prstGeom prst="rect">
            <a:avLst/>
          </a:prstGeom>
          <a:noFill/>
          <a:ln/>
        </p:spPr>
        <p:txBody>
          <a:bodyPr wrap="square" lIns="0" tIns="0" rIns="0" bIns="0" rtlCol="0" anchor="ctr"/>
          <a:lstStyle/>
          <a:p>
            <a:pPr marL="0" indent="0" algn="l">
              <a:lnSpc>
                <a:spcPts val="3525"/>
              </a:lnSpc>
              <a:buNone/>
            </a:pPr>
            <a:r>
              <a:rPr lang="en-US" sz="2820" dirty="0">
                <a:solidFill>
                  <a:srgbClr val="000000"/>
                </a:solidFill>
                <a:latin typeface="ABeeZee" pitchFamily="34" charset="0"/>
                <a:ea typeface="ABeeZee" pitchFamily="34" charset="-122"/>
                <a:cs typeface="ABeeZee" pitchFamily="34" charset="-120"/>
              </a:rPr>
              <a:t>Conclusion</a:t>
            </a:r>
            <a:endParaRPr lang="en-US" sz="2820" dirty="0"/>
          </a:p>
        </p:txBody>
      </p:sp>
      <p:sp>
        <p:nvSpPr>
          <p:cNvPr id="3" name="Text 1"/>
          <p:cNvSpPr/>
          <p:nvPr/>
        </p:nvSpPr>
        <p:spPr>
          <a:xfrm>
            <a:off x="496186" y="1699979"/>
            <a:ext cx="8151628" cy="453607"/>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This study confirms that well-structured deep learning methods, particularly hybrid architectures, offer significant promise for high-frequency financial forecasting.</a:t>
            </a:r>
            <a:endParaRPr lang="en-US" sz="1105" dirty="0"/>
          </a:p>
        </p:txBody>
      </p:sp>
      <p:sp>
        <p:nvSpPr>
          <p:cNvPr id="4" name="Text 2"/>
          <p:cNvSpPr/>
          <p:nvPr/>
        </p:nvSpPr>
        <p:spPr>
          <a:xfrm>
            <a:off x="496186" y="2313074"/>
            <a:ext cx="8151628" cy="453607"/>
          </a:xfrm>
          <a:prstGeom prst="rect">
            <a:avLst/>
          </a:prstGeom>
          <a:noFill/>
          <a:ln/>
        </p:spPr>
        <p:txBody>
          <a:bodyPr wrap="square" lIns="0" tIns="0" rIns="0" bIns="0" rtlCol="0" anchor="ctr"/>
          <a:lstStyle/>
          <a:p>
            <a:pPr marL="254000" indent="-254000" algn="l">
              <a:lnSpc>
                <a:spcPts val="1805"/>
              </a:lnSpc>
              <a:buSzPct val="100000"/>
              <a:buChar char="●"/>
            </a:pPr>
            <a:r>
              <a:rPr lang="en-US" sz="1105" dirty="0">
                <a:solidFill>
                  <a:srgbClr val="000000"/>
                </a:solidFill>
                <a:latin typeface="DM Sans" pitchFamily="34" charset="0"/>
                <a:ea typeface="DM Sans" pitchFamily="34" charset="-122"/>
                <a:cs typeface="DM Sans" pitchFamily="34" charset="-120"/>
              </a:rPr>
              <a:t>The hybrid CNN+LSTM model demonstrated superior, robust, and interpretable performance in predicting LOB mid-price movements.</a:t>
            </a:r>
            <a:endParaRPr lang="en-US" sz="1105" dirty="0"/>
          </a:p>
        </p:txBody>
      </p:sp>
      <p:sp>
        <p:nvSpPr>
          <p:cNvPr id="5" name="Text 3"/>
          <p:cNvSpPr/>
          <p:nvPr/>
        </p:nvSpPr>
        <p:spPr>
          <a:xfrm>
            <a:off x="496186" y="2816274"/>
            <a:ext cx="8151628" cy="226803"/>
          </a:xfrm>
          <a:prstGeom prst="rect">
            <a:avLst/>
          </a:prstGeom>
          <a:noFill/>
          <a:ln/>
        </p:spPr>
        <p:txBody>
          <a:bodyPr wrap="square" lIns="0" tIns="0" rIns="0" bIns="0" rtlCol="0" anchor="ctr"/>
          <a:lstStyle/>
          <a:p>
            <a:pPr marL="254000" indent="-254000" algn="l">
              <a:lnSpc>
                <a:spcPts val="1805"/>
              </a:lnSpc>
              <a:buSzPct val="100000"/>
              <a:buChar char="●"/>
            </a:pPr>
            <a:r>
              <a:rPr lang="en-US" sz="1105" dirty="0">
                <a:solidFill>
                  <a:srgbClr val="000000"/>
                </a:solidFill>
                <a:latin typeface="DM Sans" pitchFamily="34" charset="0"/>
                <a:ea typeface="DM Sans" pitchFamily="34" charset="-122"/>
                <a:cs typeface="DM Sans" pitchFamily="34" charset="-120"/>
              </a:rPr>
              <a:t>The failure of the TCN due to data leakage serves as a critical cautionary tale, emphasizing the need for rigorous validation.</a:t>
            </a:r>
            <a:endParaRPr lang="en-US" sz="1105" dirty="0"/>
          </a:p>
        </p:txBody>
      </p:sp>
      <p:sp>
        <p:nvSpPr>
          <p:cNvPr id="6" name="Text 4"/>
          <p:cNvSpPr/>
          <p:nvPr/>
        </p:nvSpPr>
        <p:spPr>
          <a:xfrm>
            <a:off x="496186" y="3092672"/>
            <a:ext cx="8151628" cy="453607"/>
          </a:xfrm>
          <a:prstGeom prst="rect">
            <a:avLst/>
          </a:prstGeom>
          <a:noFill/>
          <a:ln/>
        </p:spPr>
        <p:txBody>
          <a:bodyPr wrap="square" lIns="0" tIns="0" rIns="0" bIns="0" rtlCol="0" anchor="ctr"/>
          <a:lstStyle/>
          <a:p>
            <a:pPr marL="254000" indent="-254000" algn="l">
              <a:lnSpc>
                <a:spcPts val="1805"/>
              </a:lnSpc>
              <a:buSzPct val="100000"/>
              <a:buChar char="●"/>
            </a:pPr>
            <a:r>
              <a:rPr lang="en-US" sz="1105" dirty="0">
                <a:solidFill>
                  <a:srgbClr val="000000"/>
                </a:solidFill>
                <a:latin typeface="DM Sans" pitchFamily="34" charset="0"/>
                <a:ea typeface="DM Sans" pitchFamily="34" charset="-122"/>
                <a:cs typeface="DM Sans" pitchFamily="34" charset="-120"/>
              </a:rPr>
              <a:t>While challenges in interpretability and robustness remain, the potential for further research in specialized transformers and reinforcement learning is vast.</a:t>
            </a:r>
            <a:endParaRPr lang="en-US" sz="1105" dirty="0"/>
          </a:p>
        </p:txBody>
      </p:sp>
      <p:sp>
        <p:nvSpPr>
          <p:cNvPr id="7" name="Text 5"/>
          <p:cNvSpPr/>
          <p:nvPr/>
        </p:nvSpPr>
        <p:spPr>
          <a:xfrm>
            <a:off x="496186" y="3595872"/>
            <a:ext cx="8151628" cy="453607"/>
          </a:xfrm>
          <a:prstGeom prst="rect">
            <a:avLst/>
          </a:prstGeom>
          <a:noFill/>
          <a:ln/>
        </p:spPr>
        <p:txBody>
          <a:bodyPr wrap="square" lIns="0" tIns="0" rIns="0" bIns="0" rtlCol="0" anchor="ctr"/>
          <a:lstStyle/>
          <a:p>
            <a:pPr marL="254000" indent="-254000" algn="l">
              <a:lnSpc>
                <a:spcPts val="1805"/>
              </a:lnSpc>
              <a:buSzPct val="100000"/>
              <a:buChar char="●"/>
            </a:pPr>
            <a:r>
              <a:rPr lang="en-US" sz="1105" dirty="0">
                <a:solidFill>
                  <a:srgbClr val="000000"/>
                </a:solidFill>
                <a:latin typeface="DM Sans" pitchFamily="34" charset="0"/>
                <a:ea typeface="DM Sans" pitchFamily="34" charset="-122"/>
                <a:cs typeface="DM Sans" pitchFamily="34" charset="-120"/>
              </a:rPr>
              <a:t>Deep learning is a powerful tool for modeling complex market microstructure, with ample opportunity to enhance model scalability, robustness, and practicality.</a:t>
            </a:r>
            <a:endParaRPr lang="en-US" sz="1105" dirty="0"/>
          </a:p>
        </p:txBody>
      </p:sp>
      <p:pic>
        <p:nvPicPr>
          <p:cNvPr id="26" name="Audio 25">
            <a:extLst>
              <a:ext uri="{FF2B5EF4-FFF2-40B4-BE49-F238E27FC236}">
                <a16:creationId xmlns:a16="http://schemas.microsoft.com/office/drawing/2014/main" id="{C3743A1F-F75B-6467-60CF-6AC5DC1604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337"/>
    </mc:Choice>
    <mc:Fallback>
      <p:transition spd="slow" advTm="543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EFEDE4"/>
        </a:solidFill>
        <a:effectLst/>
      </p:bgPr>
    </p:bg>
    <p:spTree>
      <p:nvGrpSpPr>
        <p:cNvPr id="1" name=""/>
        <p:cNvGrpSpPr/>
        <p:nvPr/>
      </p:nvGrpSpPr>
      <p:grpSpPr>
        <a:xfrm>
          <a:off x="0" y="0"/>
          <a:ext cx="0" cy="0"/>
          <a:chOff x="0" y="0"/>
          <a:chExt cx="0" cy="0"/>
        </a:xfrm>
      </p:grpSpPr>
      <p:sp>
        <p:nvSpPr>
          <p:cNvPr id="2" name="Text 0"/>
          <p:cNvSpPr/>
          <p:nvPr/>
        </p:nvSpPr>
        <p:spPr>
          <a:xfrm>
            <a:off x="496186" y="1157767"/>
            <a:ext cx="8151628" cy="443023"/>
          </a:xfrm>
          <a:prstGeom prst="rect">
            <a:avLst/>
          </a:prstGeom>
          <a:noFill/>
          <a:ln/>
        </p:spPr>
        <p:txBody>
          <a:bodyPr wrap="square" lIns="0" tIns="0" rIns="0" bIns="0" rtlCol="0" anchor="ctr"/>
          <a:lstStyle/>
          <a:p>
            <a:pPr marL="0" indent="0" algn="l">
              <a:lnSpc>
                <a:spcPts val="3525"/>
              </a:lnSpc>
              <a:buNone/>
            </a:pPr>
            <a:r>
              <a:rPr lang="en-US" sz="2820" dirty="0">
                <a:solidFill>
                  <a:srgbClr val="000000"/>
                </a:solidFill>
                <a:latin typeface="ABeeZee" pitchFamily="34" charset="0"/>
                <a:ea typeface="ABeeZee" pitchFamily="34" charset="-122"/>
                <a:cs typeface="ABeeZee" pitchFamily="34" charset="-120"/>
              </a:rPr>
              <a:t>Abstract</a:t>
            </a:r>
            <a:endParaRPr lang="en-US" sz="2820" dirty="0"/>
          </a:p>
        </p:txBody>
      </p:sp>
      <p:sp>
        <p:nvSpPr>
          <p:cNvPr id="3" name="Text 1"/>
          <p:cNvSpPr/>
          <p:nvPr/>
        </p:nvSpPr>
        <p:spPr>
          <a:xfrm>
            <a:off x="496186" y="1813442"/>
            <a:ext cx="8151628" cy="680410"/>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This research reviews and evaluates deep learning models for predicting short-horizon price movements from high-frequency limit order book (LOB) data. We compare CNN, LSTM, Transformer, TCN, and a hybrid CNN+LSTM architecture on a large cryptocurrency LOB dataset.</a:t>
            </a:r>
            <a:endParaRPr lang="en-US" sz="1105" dirty="0"/>
          </a:p>
        </p:txBody>
      </p:sp>
      <p:sp>
        <p:nvSpPr>
          <p:cNvPr id="4" name="Text 2"/>
          <p:cNvSpPr/>
          <p:nvPr/>
        </p:nvSpPr>
        <p:spPr>
          <a:xfrm>
            <a:off x="496186" y="2653340"/>
            <a:ext cx="8151628" cy="226803"/>
          </a:xfrm>
          <a:prstGeom prst="rect">
            <a:avLst/>
          </a:prstGeom>
          <a:noFill/>
          <a:ln/>
        </p:spPr>
        <p:txBody>
          <a:bodyPr wrap="square" lIns="0" tIns="0" rIns="0" bIns="0" rtlCol="0" anchor="ctr"/>
          <a:lstStyle/>
          <a:p>
            <a:pPr marL="254000" indent="-254000" algn="l">
              <a:lnSpc>
                <a:spcPts val="1805"/>
              </a:lnSpc>
              <a:buSzPct val="100000"/>
              <a:buChar char="●"/>
            </a:pPr>
            <a:r>
              <a:rPr lang="en-US" sz="1105" dirty="0">
                <a:solidFill>
                  <a:srgbClr val="000000"/>
                </a:solidFill>
                <a:latin typeface="DM Sans" pitchFamily="34" charset="0"/>
                <a:ea typeface="DM Sans" pitchFamily="34" charset="-122"/>
                <a:cs typeface="DM Sans" pitchFamily="34" charset="-120"/>
              </a:rPr>
              <a:t>The hybrid CNN+LSTM model demonstrated the best realistic performance.</a:t>
            </a:r>
            <a:endParaRPr lang="en-US" sz="1105" dirty="0"/>
          </a:p>
        </p:txBody>
      </p:sp>
      <p:sp>
        <p:nvSpPr>
          <p:cNvPr id="5" name="Text 3"/>
          <p:cNvSpPr/>
          <p:nvPr/>
        </p:nvSpPr>
        <p:spPr>
          <a:xfrm>
            <a:off x="496186" y="2929737"/>
            <a:ext cx="8151628" cy="453607"/>
          </a:xfrm>
          <a:prstGeom prst="rect">
            <a:avLst/>
          </a:prstGeom>
          <a:noFill/>
          <a:ln/>
        </p:spPr>
        <p:txBody>
          <a:bodyPr wrap="square" lIns="0" tIns="0" rIns="0" bIns="0" rtlCol="0" anchor="ctr"/>
          <a:lstStyle/>
          <a:p>
            <a:pPr marL="254000" indent="-254000" algn="l">
              <a:lnSpc>
                <a:spcPts val="1805"/>
              </a:lnSpc>
              <a:buSzPct val="100000"/>
              <a:buChar char="●"/>
            </a:pPr>
            <a:r>
              <a:rPr lang="en-US" sz="1105" dirty="0">
                <a:solidFill>
                  <a:srgbClr val="000000"/>
                </a:solidFill>
                <a:latin typeface="DM Sans" pitchFamily="34" charset="0"/>
                <a:ea typeface="DM Sans" pitchFamily="34" charset="-122"/>
                <a:cs typeface="DM Sans" pitchFamily="34" charset="-120"/>
              </a:rPr>
              <a:t>The Temporal Convolutional Network (TCN) achieved near-perfect scores, but showed strong evidence of data leakage, making its results non-generalizable.</a:t>
            </a:r>
            <a:endParaRPr lang="en-US" sz="1105" dirty="0"/>
          </a:p>
        </p:txBody>
      </p:sp>
      <p:sp>
        <p:nvSpPr>
          <p:cNvPr id="6" name="Text 4"/>
          <p:cNvSpPr/>
          <p:nvPr/>
        </p:nvSpPr>
        <p:spPr>
          <a:xfrm>
            <a:off x="496186" y="3432938"/>
            <a:ext cx="8151628" cy="226803"/>
          </a:xfrm>
          <a:prstGeom prst="rect">
            <a:avLst/>
          </a:prstGeom>
          <a:noFill/>
          <a:ln/>
        </p:spPr>
        <p:txBody>
          <a:bodyPr wrap="square" lIns="0" tIns="0" rIns="0" bIns="0" rtlCol="0" anchor="ctr"/>
          <a:lstStyle/>
          <a:p>
            <a:pPr marL="254000" indent="-254000" algn="l">
              <a:lnSpc>
                <a:spcPts val="1805"/>
              </a:lnSpc>
              <a:buSzPct val="100000"/>
              <a:buChar char="●"/>
            </a:pPr>
            <a:r>
              <a:rPr lang="en-US" sz="1105" dirty="0">
                <a:solidFill>
                  <a:srgbClr val="000000"/>
                </a:solidFill>
                <a:latin typeface="DM Sans" pitchFamily="34" charset="0"/>
                <a:ea typeface="DM Sans" pitchFamily="34" charset="-122"/>
                <a:cs typeface="DM Sans" pitchFamily="34" charset="-120"/>
              </a:rPr>
              <a:t>SHAP-based interpretability analysis was used to identify the microstructural drivers behind model predictions.</a:t>
            </a:r>
            <a:endParaRPr lang="en-US" sz="1105" dirty="0"/>
          </a:p>
        </p:txBody>
      </p:sp>
      <p:sp>
        <p:nvSpPr>
          <p:cNvPr id="7" name="Text 5"/>
          <p:cNvSpPr/>
          <p:nvPr/>
        </p:nvSpPr>
        <p:spPr>
          <a:xfrm>
            <a:off x="496186" y="3709335"/>
            <a:ext cx="8151628" cy="226803"/>
          </a:xfrm>
          <a:prstGeom prst="rect">
            <a:avLst/>
          </a:prstGeom>
          <a:noFill/>
          <a:ln/>
        </p:spPr>
        <p:txBody>
          <a:bodyPr wrap="square" lIns="0" tIns="0" rIns="0" bIns="0" rtlCol="0" anchor="ctr"/>
          <a:lstStyle/>
          <a:p>
            <a:pPr marL="254000" indent="-254000" algn="l">
              <a:lnSpc>
                <a:spcPts val="1805"/>
              </a:lnSpc>
              <a:buSzPct val="100000"/>
              <a:buChar char="●"/>
            </a:pPr>
            <a:r>
              <a:rPr lang="en-US" sz="1105" dirty="0">
                <a:solidFill>
                  <a:srgbClr val="000000"/>
                </a:solidFill>
                <a:latin typeface="DM Sans" pitchFamily="34" charset="0"/>
                <a:ea typeface="DM Sans" pitchFamily="34" charset="-122"/>
                <a:cs typeface="DM Sans" pitchFamily="34" charset="-120"/>
              </a:rPr>
              <a:t>Findings are contextualized within broader industry applications of deep learning.</a:t>
            </a:r>
            <a:endParaRPr lang="en-US" sz="1105" dirty="0"/>
          </a:p>
        </p:txBody>
      </p:sp>
      <p:pic>
        <p:nvPicPr>
          <p:cNvPr id="47" name="Audio 46">
            <a:extLst>
              <a:ext uri="{FF2B5EF4-FFF2-40B4-BE49-F238E27FC236}">
                <a16:creationId xmlns:a16="http://schemas.microsoft.com/office/drawing/2014/main" id="{A00B13C1-4F63-FF99-B5F4-553943BD16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971"/>
    </mc:Choice>
    <mc:Fallback>
      <p:transition spd="slow" advTm="56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EFEDE4"/>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rcRect t="19" b="19"/>
          <a:stretch/>
        </p:blipFill>
        <p:spPr>
          <a:xfrm>
            <a:off x="496186" y="2004680"/>
            <a:ext cx="2452380" cy="1789568"/>
          </a:xfrm>
          <a:prstGeom prst="rect">
            <a:avLst/>
          </a:prstGeom>
        </p:spPr>
      </p:pic>
      <p:sp>
        <p:nvSpPr>
          <p:cNvPr id="3" name="Text 0"/>
          <p:cNvSpPr/>
          <p:nvPr/>
        </p:nvSpPr>
        <p:spPr>
          <a:xfrm>
            <a:off x="496186" y="1148046"/>
            <a:ext cx="8151628" cy="443023"/>
          </a:xfrm>
          <a:prstGeom prst="rect">
            <a:avLst/>
          </a:prstGeom>
          <a:noFill/>
          <a:ln/>
        </p:spPr>
        <p:txBody>
          <a:bodyPr wrap="square" lIns="0" tIns="0" rIns="0" bIns="0" rtlCol="0" anchor="ctr"/>
          <a:lstStyle/>
          <a:p>
            <a:pPr marL="0" indent="0" algn="l">
              <a:lnSpc>
                <a:spcPts val="3525"/>
              </a:lnSpc>
              <a:buNone/>
            </a:pPr>
            <a:r>
              <a:rPr lang="en-US" sz="2820" dirty="0">
                <a:solidFill>
                  <a:srgbClr val="000000"/>
                </a:solidFill>
                <a:latin typeface="ABeeZee" pitchFamily="34" charset="0"/>
                <a:ea typeface="ABeeZee" pitchFamily="34" charset="-122"/>
                <a:cs typeface="ABeeZee" pitchFamily="34" charset="-120"/>
              </a:rPr>
              <a:t>Introduction: The Challenge of LOB Data</a:t>
            </a:r>
            <a:endParaRPr lang="en-US" sz="2820" dirty="0"/>
          </a:p>
        </p:txBody>
      </p:sp>
      <p:sp>
        <p:nvSpPr>
          <p:cNvPr id="4" name="Text 1"/>
          <p:cNvSpPr/>
          <p:nvPr/>
        </p:nvSpPr>
        <p:spPr>
          <a:xfrm>
            <a:off x="3353194" y="1931212"/>
            <a:ext cx="2452380" cy="221512"/>
          </a:xfrm>
          <a:prstGeom prst="rect">
            <a:avLst/>
          </a:prstGeom>
          <a:noFill/>
          <a:ln/>
        </p:spPr>
        <p:txBody>
          <a:bodyPr wrap="square" lIns="0" tIns="0" rIns="0" bIns="0" rtlCol="0" anchor="ctr"/>
          <a:lstStyle/>
          <a:p>
            <a:pPr marL="0" indent="0" algn="l">
              <a:lnSpc>
                <a:spcPts val="1763"/>
              </a:lnSpc>
              <a:buNone/>
            </a:pPr>
            <a:r>
              <a:rPr lang="en-US" sz="1410" dirty="0">
                <a:solidFill>
                  <a:srgbClr val="000000"/>
                </a:solidFill>
                <a:latin typeface="ABeeZee" pitchFamily="34" charset="0"/>
                <a:ea typeface="ABeeZee" pitchFamily="34" charset="-122"/>
                <a:cs typeface="ABeeZee" pitchFamily="34" charset="-120"/>
              </a:rPr>
              <a:t>The Data</a:t>
            </a:r>
            <a:endParaRPr lang="en-US" sz="1410" dirty="0"/>
          </a:p>
        </p:txBody>
      </p:sp>
      <p:sp>
        <p:nvSpPr>
          <p:cNvPr id="5" name="Text 2"/>
          <p:cNvSpPr/>
          <p:nvPr/>
        </p:nvSpPr>
        <p:spPr>
          <a:xfrm>
            <a:off x="3353194" y="2280216"/>
            <a:ext cx="2452380" cy="1134016"/>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Limit Order Books (LOB) generate massive datasets containing rich information on market supply-demand imbalances, liquidity, and price pressure.</a:t>
            </a:r>
            <a:endParaRPr lang="en-US" sz="1105" dirty="0"/>
          </a:p>
        </p:txBody>
      </p:sp>
      <p:sp>
        <p:nvSpPr>
          <p:cNvPr id="6" name="Text 3"/>
          <p:cNvSpPr/>
          <p:nvPr/>
        </p:nvSpPr>
        <p:spPr>
          <a:xfrm>
            <a:off x="6210202" y="1931212"/>
            <a:ext cx="2453241" cy="221512"/>
          </a:xfrm>
          <a:prstGeom prst="rect">
            <a:avLst/>
          </a:prstGeom>
          <a:noFill/>
          <a:ln/>
        </p:spPr>
        <p:txBody>
          <a:bodyPr wrap="square" lIns="0" tIns="0" rIns="0" bIns="0" rtlCol="0" anchor="ctr"/>
          <a:lstStyle/>
          <a:p>
            <a:pPr marL="0" indent="0" algn="l">
              <a:lnSpc>
                <a:spcPts val="1763"/>
              </a:lnSpc>
              <a:buNone/>
            </a:pPr>
            <a:r>
              <a:rPr lang="en-US" sz="1410" dirty="0">
                <a:solidFill>
                  <a:srgbClr val="000000"/>
                </a:solidFill>
                <a:latin typeface="ABeeZee" pitchFamily="34" charset="0"/>
                <a:ea typeface="ABeeZee" pitchFamily="34" charset="-122"/>
                <a:cs typeface="ABeeZee" pitchFamily="34" charset="-120"/>
              </a:rPr>
              <a:t>The Problem</a:t>
            </a:r>
            <a:endParaRPr lang="en-US" sz="1410" dirty="0"/>
          </a:p>
        </p:txBody>
      </p:sp>
      <p:sp>
        <p:nvSpPr>
          <p:cNvPr id="7" name="Text 4"/>
          <p:cNvSpPr/>
          <p:nvPr/>
        </p:nvSpPr>
        <p:spPr>
          <a:xfrm>
            <a:off x="6210202" y="2280216"/>
            <a:ext cx="2453241" cy="158762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Traditional econometric and machine learning models struggle with the high dimensionality, non-stationarity, and nonlinearity of LOB data. Deep learning, particularly sequence-based models, has emerged as a state-of-the-art solution.</a:t>
            </a:r>
            <a:endParaRPr lang="en-US" sz="1105" dirty="0"/>
          </a:p>
        </p:txBody>
      </p:sp>
      <p:pic>
        <p:nvPicPr>
          <p:cNvPr id="50" name="Audio 49">
            <a:extLst>
              <a:ext uri="{FF2B5EF4-FFF2-40B4-BE49-F238E27FC236}">
                <a16:creationId xmlns:a16="http://schemas.microsoft.com/office/drawing/2014/main" id="{93083D9B-9E79-3152-CE95-7ECC82E65FD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090"/>
    </mc:Choice>
    <mc:Fallback>
      <p:transition spd="slow" advTm="42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EFEDE4"/>
        </a:solidFill>
        <a:effectLst/>
      </p:bgPr>
    </p:bg>
    <p:spTree>
      <p:nvGrpSpPr>
        <p:cNvPr id="1" name=""/>
        <p:cNvGrpSpPr/>
        <p:nvPr/>
      </p:nvGrpSpPr>
      <p:grpSpPr>
        <a:xfrm>
          <a:off x="0" y="0"/>
          <a:ext cx="0" cy="0"/>
          <a:chOff x="0" y="0"/>
          <a:chExt cx="0" cy="0"/>
        </a:xfrm>
      </p:grpSpPr>
      <p:sp>
        <p:nvSpPr>
          <p:cNvPr id="2" name="Text 0"/>
          <p:cNvSpPr/>
          <p:nvPr/>
        </p:nvSpPr>
        <p:spPr>
          <a:xfrm>
            <a:off x="496186" y="1497911"/>
            <a:ext cx="8151628" cy="443023"/>
          </a:xfrm>
          <a:prstGeom prst="rect">
            <a:avLst/>
          </a:prstGeom>
          <a:noFill/>
          <a:ln/>
        </p:spPr>
        <p:txBody>
          <a:bodyPr wrap="square" lIns="0" tIns="0" rIns="0" bIns="0" rtlCol="0" anchor="ctr"/>
          <a:lstStyle/>
          <a:p>
            <a:pPr marL="0" indent="0" algn="l">
              <a:lnSpc>
                <a:spcPts val="3525"/>
              </a:lnSpc>
              <a:buNone/>
            </a:pPr>
            <a:r>
              <a:rPr lang="en-US" sz="2820" dirty="0">
                <a:solidFill>
                  <a:srgbClr val="000000"/>
                </a:solidFill>
                <a:latin typeface="ABeeZee" pitchFamily="34" charset="0"/>
                <a:ea typeface="ABeeZee" pitchFamily="34" charset="-122"/>
                <a:cs typeface="ABeeZee" pitchFamily="34" charset="-120"/>
              </a:rPr>
              <a:t>Research Objectives</a:t>
            </a:r>
            <a:endParaRPr lang="en-US" sz="2820" dirty="0"/>
          </a:p>
        </p:txBody>
      </p:sp>
      <p:sp>
        <p:nvSpPr>
          <p:cNvPr id="3" name="Text 1"/>
          <p:cNvSpPr/>
          <p:nvPr/>
        </p:nvSpPr>
        <p:spPr>
          <a:xfrm>
            <a:off x="496186" y="2153585"/>
            <a:ext cx="8151628"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This paper addresses four primary objectives in the application of deep learning to high-frequency LOB forecasting.</a:t>
            </a:r>
            <a:endParaRPr lang="en-US" sz="1105" dirty="0"/>
          </a:p>
        </p:txBody>
      </p:sp>
      <p:sp>
        <p:nvSpPr>
          <p:cNvPr id="4" name="Text 2"/>
          <p:cNvSpPr/>
          <p:nvPr/>
        </p:nvSpPr>
        <p:spPr>
          <a:xfrm>
            <a:off x="496186" y="2539877"/>
            <a:ext cx="8151628" cy="226803"/>
          </a:xfrm>
          <a:prstGeom prst="rect">
            <a:avLst/>
          </a:prstGeom>
          <a:noFill/>
          <a:ln/>
        </p:spPr>
        <p:txBody>
          <a:bodyPr wrap="square" lIns="0" tIns="0" rIns="0" bIns="0" rtlCol="0" anchor="ctr"/>
          <a:lstStyle/>
          <a:p>
            <a:pPr marL="254000" indent="-254000" algn="l">
              <a:lnSpc>
                <a:spcPts val="1805"/>
              </a:lnSpc>
              <a:buSzPct val="100000"/>
              <a:buChar char="●"/>
            </a:pPr>
            <a:r>
              <a:rPr lang="en-US" sz="1105" dirty="0">
                <a:solidFill>
                  <a:srgbClr val="000000"/>
                </a:solidFill>
                <a:latin typeface="DM Sans" pitchFamily="34" charset="0"/>
                <a:ea typeface="DM Sans" pitchFamily="34" charset="-122"/>
                <a:cs typeface="DM Sans" pitchFamily="34" charset="-120"/>
              </a:rPr>
              <a:t>Identify and describe state-of-the-art deep learning models for LOB forecasting.</a:t>
            </a:r>
            <a:endParaRPr lang="en-US" sz="1105" dirty="0"/>
          </a:p>
        </p:txBody>
      </p:sp>
      <p:sp>
        <p:nvSpPr>
          <p:cNvPr id="5" name="Text 3"/>
          <p:cNvSpPr/>
          <p:nvPr/>
        </p:nvSpPr>
        <p:spPr>
          <a:xfrm>
            <a:off x="496186" y="2816274"/>
            <a:ext cx="8151628" cy="226803"/>
          </a:xfrm>
          <a:prstGeom prst="rect">
            <a:avLst/>
          </a:prstGeom>
          <a:noFill/>
          <a:ln/>
        </p:spPr>
        <p:txBody>
          <a:bodyPr wrap="square" lIns="0" tIns="0" rIns="0" bIns="0" rtlCol="0" anchor="ctr"/>
          <a:lstStyle/>
          <a:p>
            <a:pPr marL="254000" indent="-254000" algn="l">
              <a:lnSpc>
                <a:spcPts val="1805"/>
              </a:lnSpc>
              <a:buSzPct val="100000"/>
              <a:buChar char="●"/>
            </a:pPr>
            <a:r>
              <a:rPr lang="en-US" sz="1105" dirty="0">
                <a:solidFill>
                  <a:srgbClr val="000000"/>
                </a:solidFill>
                <a:latin typeface="DM Sans" pitchFamily="34" charset="0"/>
                <a:ea typeface="DM Sans" pitchFamily="34" charset="-122"/>
                <a:cs typeface="DM Sans" pitchFamily="34" charset="-120"/>
              </a:rPr>
              <a:t>Provide a literature review of the latest techniques, their effectiveness, and limitations.</a:t>
            </a:r>
            <a:endParaRPr lang="en-US" sz="1105" dirty="0"/>
          </a:p>
        </p:txBody>
      </p:sp>
      <p:sp>
        <p:nvSpPr>
          <p:cNvPr id="6" name="Text 4"/>
          <p:cNvSpPr/>
          <p:nvPr/>
        </p:nvSpPr>
        <p:spPr>
          <a:xfrm>
            <a:off x="496186" y="3092672"/>
            <a:ext cx="8151628" cy="226803"/>
          </a:xfrm>
          <a:prstGeom prst="rect">
            <a:avLst/>
          </a:prstGeom>
          <a:noFill/>
          <a:ln/>
        </p:spPr>
        <p:txBody>
          <a:bodyPr wrap="square" lIns="0" tIns="0" rIns="0" bIns="0" rtlCol="0" anchor="ctr"/>
          <a:lstStyle/>
          <a:p>
            <a:pPr marL="254000" indent="-254000" algn="l">
              <a:lnSpc>
                <a:spcPts val="1805"/>
              </a:lnSpc>
              <a:buSzPct val="100000"/>
              <a:buChar char="●"/>
            </a:pPr>
            <a:r>
              <a:rPr lang="en-US" sz="1105" dirty="0">
                <a:solidFill>
                  <a:srgbClr val="000000"/>
                </a:solidFill>
                <a:latin typeface="DM Sans" pitchFamily="34" charset="0"/>
                <a:ea typeface="DM Sans" pitchFamily="34" charset="-122"/>
                <a:cs typeface="DM Sans" pitchFamily="34" charset="-120"/>
              </a:rPr>
              <a:t>Discuss broader industry applications of deep learning beyond finance.</a:t>
            </a:r>
            <a:endParaRPr lang="en-US" sz="1105" dirty="0"/>
          </a:p>
        </p:txBody>
      </p:sp>
      <p:sp>
        <p:nvSpPr>
          <p:cNvPr id="7" name="Text 5"/>
          <p:cNvSpPr/>
          <p:nvPr/>
        </p:nvSpPr>
        <p:spPr>
          <a:xfrm>
            <a:off x="496186" y="3369069"/>
            <a:ext cx="8151628" cy="226803"/>
          </a:xfrm>
          <a:prstGeom prst="rect">
            <a:avLst/>
          </a:prstGeom>
          <a:noFill/>
          <a:ln/>
        </p:spPr>
        <p:txBody>
          <a:bodyPr wrap="square" lIns="0" tIns="0" rIns="0" bIns="0" rtlCol="0" anchor="ctr"/>
          <a:lstStyle/>
          <a:p>
            <a:pPr marL="254000" indent="-254000" algn="l">
              <a:lnSpc>
                <a:spcPts val="1805"/>
              </a:lnSpc>
              <a:buSzPct val="100000"/>
              <a:buChar char="●"/>
            </a:pPr>
            <a:r>
              <a:rPr lang="en-US" sz="1105" dirty="0">
                <a:solidFill>
                  <a:srgbClr val="000000"/>
                </a:solidFill>
                <a:latin typeface="DM Sans" pitchFamily="34" charset="0"/>
                <a:ea typeface="DM Sans" pitchFamily="34" charset="-122"/>
                <a:cs typeface="DM Sans" pitchFamily="34" charset="-120"/>
              </a:rPr>
              <a:t>Present and analyze empirical results from five deep learning models, discussing future developments.</a:t>
            </a:r>
            <a:endParaRPr lang="en-US" sz="1105" dirty="0"/>
          </a:p>
        </p:txBody>
      </p:sp>
      <p:pic>
        <p:nvPicPr>
          <p:cNvPr id="52" name="Audio 51">
            <a:extLst>
              <a:ext uri="{FF2B5EF4-FFF2-40B4-BE49-F238E27FC236}">
                <a16:creationId xmlns:a16="http://schemas.microsoft.com/office/drawing/2014/main" id="{D0E36F60-2F5C-E559-D6F3-7408374723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323"/>
    </mc:Choice>
    <mc:Fallback>
      <p:transition spd="slow" advTm="49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EFEDE4"/>
        </a:solidFill>
        <a:effectLst/>
      </p:bgPr>
    </p:bg>
    <p:spTree>
      <p:nvGrpSpPr>
        <p:cNvPr id="1" name=""/>
        <p:cNvGrpSpPr/>
        <p:nvPr/>
      </p:nvGrpSpPr>
      <p:grpSpPr>
        <a:xfrm>
          <a:off x="0" y="0"/>
          <a:ext cx="0" cy="0"/>
          <a:chOff x="0" y="0"/>
          <a:chExt cx="0" cy="0"/>
        </a:xfrm>
      </p:grpSpPr>
      <p:sp>
        <p:nvSpPr>
          <p:cNvPr id="2" name="Shape 0"/>
          <p:cNvSpPr/>
          <p:nvPr/>
        </p:nvSpPr>
        <p:spPr>
          <a:xfrm>
            <a:off x="496186" y="1045535"/>
            <a:ext cx="318977" cy="318977"/>
          </a:xfrm>
          <a:prstGeom prst="roundRect">
            <a:avLst>
              <a:gd name="adj" fmla="val 14815"/>
            </a:avLst>
          </a:prstGeom>
          <a:solidFill>
            <a:srgbClr val="E5D9BF"/>
          </a:solidFill>
          <a:ln/>
        </p:spPr>
        <p:txBody>
          <a:bodyPr/>
          <a:lstStyle/>
          <a:p>
            <a:endParaRPr lang="en-US"/>
          </a:p>
        </p:txBody>
      </p:sp>
      <p:sp>
        <p:nvSpPr>
          <p:cNvPr id="3" name="Shape 1"/>
          <p:cNvSpPr/>
          <p:nvPr/>
        </p:nvSpPr>
        <p:spPr>
          <a:xfrm>
            <a:off x="3260651" y="1045535"/>
            <a:ext cx="318977" cy="318977"/>
          </a:xfrm>
          <a:prstGeom prst="roundRect">
            <a:avLst>
              <a:gd name="adj" fmla="val 14815"/>
            </a:avLst>
          </a:prstGeom>
          <a:solidFill>
            <a:srgbClr val="E5D9BF"/>
          </a:solidFill>
          <a:ln/>
        </p:spPr>
        <p:txBody>
          <a:bodyPr/>
          <a:lstStyle/>
          <a:p>
            <a:endParaRPr lang="en-US"/>
          </a:p>
        </p:txBody>
      </p:sp>
      <p:sp>
        <p:nvSpPr>
          <p:cNvPr id="4" name="Shape 2"/>
          <p:cNvSpPr/>
          <p:nvPr/>
        </p:nvSpPr>
        <p:spPr>
          <a:xfrm>
            <a:off x="6025116" y="1045535"/>
            <a:ext cx="318977" cy="318977"/>
          </a:xfrm>
          <a:prstGeom prst="roundRect">
            <a:avLst>
              <a:gd name="adj" fmla="val 14815"/>
            </a:avLst>
          </a:prstGeom>
          <a:solidFill>
            <a:srgbClr val="E5D9BF"/>
          </a:solidFill>
          <a:ln/>
        </p:spPr>
        <p:txBody>
          <a:bodyPr/>
          <a:lstStyle/>
          <a:p>
            <a:endParaRPr lang="en-US"/>
          </a:p>
        </p:txBody>
      </p:sp>
      <p:sp>
        <p:nvSpPr>
          <p:cNvPr id="5" name="Shape 3"/>
          <p:cNvSpPr/>
          <p:nvPr/>
        </p:nvSpPr>
        <p:spPr>
          <a:xfrm>
            <a:off x="496186" y="3047754"/>
            <a:ext cx="318977" cy="318977"/>
          </a:xfrm>
          <a:prstGeom prst="roundRect">
            <a:avLst>
              <a:gd name="adj" fmla="val 14815"/>
            </a:avLst>
          </a:prstGeom>
          <a:solidFill>
            <a:srgbClr val="E5D9BF"/>
          </a:solidFill>
          <a:ln/>
        </p:spPr>
        <p:txBody>
          <a:bodyPr/>
          <a:lstStyle/>
          <a:p>
            <a:endParaRPr lang="en-US"/>
          </a:p>
        </p:txBody>
      </p:sp>
      <p:sp>
        <p:nvSpPr>
          <p:cNvPr id="6" name="Shape 4"/>
          <p:cNvSpPr/>
          <p:nvPr/>
        </p:nvSpPr>
        <p:spPr>
          <a:xfrm>
            <a:off x="3260651" y="3047754"/>
            <a:ext cx="318977" cy="318977"/>
          </a:xfrm>
          <a:prstGeom prst="roundRect">
            <a:avLst>
              <a:gd name="adj" fmla="val 14815"/>
            </a:avLst>
          </a:prstGeom>
          <a:solidFill>
            <a:srgbClr val="E5D9BF"/>
          </a:solidFill>
          <a:ln/>
        </p:spPr>
        <p:txBody>
          <a:bodyPr/>
          <a:lstStyle/>
          <a:p>
            <a:endParaRPr lang="en-US"/>
          </a:p>
        </p:txBody>
      </p:sp>
      <p:sp>
        <p:nvSpPr>
          <p:cNvPr id="7" name="Text 5"/>
          <p:cNvSpPr/>
          <p:nvPr/>
        </p:nvSpPr>
        <p:spPr>
          <a:xfrm>
            <a:off x="567070" y="1063256"/>
            <a:ext cx="177209" cy="283535"/>
          </a:xfrm>
          <a:prstGeom prst="rect">
            <a:avLst/>
          </a:prstGeom>
          <a:noFill/>
          <a:ln/>
        </p:spPr>
        <p:txBody>
          <a:bodyPr wrap="square" lIns="0" tIns="0" rIns="0" bIns="0" rtlCol="0" anchor="ctr"/>
          <a:lstStyle/>
          <a:p>
            <a:pPr marL="0" indent="0" algn="ctr">
              <a:lnSpc>
                <a:spcPts val="2256"/>
              </a:lnSpc>
              <a:buNone/>
            </a:pPr>
            <a:r>
              <a:rPr lang="en-US" sz="1410" dirty="0">
                <a:solidFill>
                  <a:srgbClr val="000000"/>
                </a:solidFill>
                <a:latin typeface="DM Sans" pitchFamily="34" charset="0"/>
                <a:ea typeface="DM Sans" pitchFamily="34" charset="-122"/>
                <a:cs typeface="DM Sans" pitchFamily="34" charset="-120"/>
              </a:rPr>
              <a:t>1</a:t>
            </a:r>
            <a:endParaRPr lang="en-US" sz="1410" dirty="0"/>
          </a:p>
        </p:txBody>
      </p:sp>
      <p:sp>
        <p:nvSpPr>
          <p:cNvPr id="8" name="Text 6"/>
          <p:cNvSpPr/>
          <p:nvPr/>
        </p:nvSpPr>
        <p:spPr>
          <a:xfrm>
            <a:off x="3331535" y="1063256"/>
            <a:ext cx="177209" cy="283535"/>
          </a:xfrm>
          <a:prstGeom prst="rect">
            <a:avLst/>
          </a:prstGeom>
          <a:noFill/>
          <a:ln/>
        </p:spPr>
        <p:txBody>
          <a:bodyPr wrap="square" lIns="0" tIns="0" rIns="0" bIns="0" rtlCol="0" anchor="ctr"/>
          <a:lstStyle/>
          <a:p>
            <a:pPr marL="0" indent="0" algn="ctr">
              <a:lnSpc>
                <a:spcPts val="2256"/>
              </a:lnSpc>
              <a:buNone/>
            </a:pPr>
            <a:r>
              <a:rPr lang="en-US" sz="1410" dirty="0">
                <a:solidFill>
                  <a:srgbClr val="000000"/>
                </a:solidFill>
                <a:latin typeface="DM Sans" pitchFamily="34" charset="0"/>
                <a:ea typeface="DM Sans" pitchFamily="34" charset="-122"/>
                <a:cs typeface="DM Sans" pitchFamily="34" charset="-120"/>
              </a:rPr>
              <a:t>2</a:t>
            </a:r>
            <a:endParaRPr lang="en-US" sz="1410" dirty="0"/>
          </a:p>
        </p:txBody>
      </p:sp>
      <p:sp>
        <p:nvSpPr>
          <p:cNvPr id="9" name="Text 7"/>
          <p:cNvSpPr/>
          <p:nvPr/>
        </p:nvSpPr>
        <p:spPr>
          <a:xfrm>
            <a:off x="6096000" y="1063256"/>
            <a:ext cx="177209" cy="283535"/>
          </a:xfrm>
          <a:prstGeom prst="rect">
            <a:avLst/>
          </a:prstGeom>
          <a:noFill/>
          <a:ln/>
        </p:spPr>
        <p:txBody>
          <a:bodyPr wrap="square" lIns="0" tIns="0" rIns="0" bIns="0" rtlCol="0" anchor="ctr"/>
          <a:lstStyle/>
          <a:p>
            <a:pPr marL="0" indent="0" algn="ctr">
              <a:lnSpc>
                <a:spcPts val="2256"/>
              </a:lnSpc>
              <a:buNone/>
            </a:pPr>
            <a:r>
              <a:rPr lang="en-US" sz="1410" dirty="0">
                <a:solidFill>
                  <a:srgbClr val="000000"/>
                </a:solidFill>
                <a:latin typeface="DM Sans" pitchFamily="34" charset="0"/>
                <a:ea typeface="DM Sans" pitchFamily="34" charset="-122"/>
                <a:cs typeface="DM Sans" pitchFamily="34" charset="-120"/>
              </a:rPr>
              <a:t>3</a:t>
            </a:r>
            <a:endParaRPr lang="en-US" sz="1410" dirty="0"/>
          </a:p>
        </p:txBody>
      </p:sp>
      <p:sp>
        <p:nvSpPr>
          <p:cNvPr id="10" name="Text 8"/>
          <p:cNvSpPr/>
          <p:nvPr/>
        </p:nvSpPr>
        <p:spPr>
          <a:xfrm>
            <a:off x="567070" y="3065475"/>
            <a:ext cx="177209" cy="283535"/>
          </a:xfrm>
          <a:prstGeom prst="rect">
            <a:avLst/>
          </a:prstGeom>
          <a:noFill/>
          <a:ln/>
        </p:spPr>
        <p:txBody>
          <a:bodyPr wrap="square" lIns="0" tIns="0" rIns="0" bIns="0" rtlCol="0" anchor="ctr"/>
          <a:lstStyle/>
          <a:p>
            <a:pPr marL="0" indent="0" algn="ctr">
              <a:lnSpc>
                <a:spcPts val="2256"/>
              </a:lnSpc>
              <a:buNone/>
            </a:pPr>
            <a:r>
              <a:rPr lang="en-US" sz="1410" dirty="0">
                <a:solidFill>
                  <a:srgbClr val="000000"/>
                </a:solidFill>
                <a:latin typeface="DM Sans" pitchFamily="34" charset="0"/>
                <a:ea typeface="DM Sans" pitchFamily="34" charset="-122"/>
                <a:cs typeface="DM Sans" pitchFamily="34" charset="-120"/>
              </a:rPr>
              <a:t>4</a:t>
            </a:r>
            <a:endParaRPr lang="en-US" sz="1410" dirty="0"/>
          </a:p>
        </p:txBody>
      </p:sp>
      <p:sp>
        <p:nvSpPr>
          <p:cNvPr id="11" name="Text 9"/>
          <p:cNvSpPr/>
          <p:nvPr/>
        </p:nvSpPr>
        <p:spPr>
          <a:xfrm>
            <a:off x="3331535" y="3065475"/>
            <a:ext cx="177209" cy="283535"/>
          </a:xfrm>
          <a:prstGeom prst="rect">
            <a:avLst/>
          </a:prstGeom>
          <a:noFill/>
          <a:ln/>
        </p:spPr>
        <p:txBody>
          <a:bodyPr wrap="square" lIns="0" tIns="0" rIns="0" bIns="0" rtlCol="0" anchor="ctr"/>
          <a:lstStyle/>
          <a:p>
            <a:pPr marL="0" indent="0" algn="ctr">
              <a:lnSpc>
                <a:spcPts val="2256"/>
              </a:lnSpc>
              <a:buNone/>
            </a:pPr>
            <a:r>
              <a:rPr lang="en-US" sz="1410" dirty="0">
                <a:solidFill>
                  <a:srgbClr val="000000"/>
                </a:solidFill>
                <a:latin typeface="DM Sans" pitchFamily="34" charset="0"/>
                <a:ea typeface="DM Sans" pitchFamily="34" charset="-122"/>
                <a:cs typeface="DM Sans" pitchFamily="34" charset="-120"/>
              </a:rPr>
              <a:t>5</a:t>
            </a:r>
            <a:endParaRPr lang="en-US" sz="1410" dirty="0"/>
          </a:p>
        </p:txBody>
      </p:sp>
      <p:sp>
        <p:nvSpPr>
          <p:cNvPr id="12" name="Text 10"/>
          <p:cNvSpPr/>
          <p:nvPr/>
        </p:nvSpPr>
        <p:spPr>
          <a:xfrm>
            <a:off x="496186" y="389860"/>
            <a:ext cx="8151628" cy="443023"/>
          </a:xfrm>
          <a:prstGeom prst="rect">
            <a:avLst/>
          </a:prstGeom>
          <a:noFill/>
          <a:ln/>
        </p:spPr>
        <p:txBody>
          <a:bodyPr wrap="square" lIns="0" tIns="0" rIns="0" bIns="0" rtlCol="0" anchor="ctr"/>
          <a:lstStyle/>
          <a:p>
            <a:pPr marL="0" indent="0" algn="l">
              <a:lnSpc>
                <a:spcPts val="3525"/>
              </a:lnSpc>
              <a:buNone/>
            </a:pPr>
            <a:r>
              <a:rPr lang="en-US" sz="2820" dirty="0">
                <a:solidFill>
                  <a:srgbClr val="000000"/>
                </a:solidFill>
                <a:latin typeface="ABeeZee" pitchFamily="34" charset="0"/>
                <a:ea typeface="ABeeZee" pitchFamily="34" charset="-122"/>
                <a:cs typeface="ABeeZee" pitchFamily="34" charset="-120"/>
              </a:rPr>
              <a:t>Deep Learning Architectures Evaluated</a:t>
            </a:r>
            <a:endParaRPr lang="en-US" sz="2820" dirty="0"/>
          </a:p>
        </p:txBody>
      </p:sp>
      <p:sp>
        <p:nvSpPr>
          <p:cNvPr id="13" name="Text 11"/>
          <p:cNvSpPr/>
          <p:nvPr/>
        </p:nvSpPr>
        <p:spPr>
          <a:xfrm>
            <a:off x="956930" y="1102143"/>
            <a:ext cx="2161953" cy="443023"/>
          </a:xfrm>
          <a:prstGeom prst="rect">
            <a:avLst/>
          </a:prstGeom>
          <a:noFill/>
          <a:ln/>
        </p:spPr>
        <p:txBody>
          <a:bodyPr wrap="square" lIns="0" tIns="0" rIns="0" bIns="0" rtlCol="0" anchor="ctr"/>
          <a:lstStyle/>
          <a:p>
            <a:pPr marL="0" indent="0" algn="l">
              <a:lnSpc>
                <a:spcPts val="1763"/>
              </a:lnSpc>
              <a:buNone/>
            </a:pPr>
            <a:r>
              <a:rPr lang="en-US" sz="1410" b="1" dirty="0">
                <a:solidFill>
                  <a:srgbClr val="000000"/>
                </a:solidFill>
                <a:latin typeface="ABeeZee" pitchFamily="34" charset="0"/>
                <a:ea typeface="ABeeZee" pitchFamily="34" charset="-122"/>
                <a:cs typeface="ABeeZee" pitchFamily="34" charset="-120"/>
              </a:rPr>
              <a:t>CNN (Convolutional Neural Network)</a:t>
            </a:r>
            <a:endParaRPr lang="en-US" sz="1410" dirty="0"/>
          </a:p>
        </p:txBody>
      </p:sp>
      <p:sp>
        <p:nvSpPr>
          <p:cNvPr id="14" name="Text 12"/>
          <p:cNvSpPr/>
          <p:nvPr/>
        </p:nvSpPr>
        <p:spPr>
          <a:xfrm>
            <a:off x="956930" y="1630203"/>
            <a:ext cx="2161953" cy="1134016"/>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Applies temporal convolutions to learn local, short-term features like changes in depth and spread. Often struggles with long-term dependencies.</a:t>
            </a:r>
            <a:endParaRPr lang="en-US" sz="1105" dirty="0"/>
          </a:p>
        </p:txBody>
      </p:sp>
      <p:sp>
        <p:nvSpPr>
          <p:cNvPr id="15" name="Text 13"/>
          <p:cNvSpPr/>
          <p:nvPr/>
        </p:nvSpPr>
        <p:spPr>
          <a:xfrm>
            <a:off x="3721395" y="1102143"/>
            <a:ext cx="2161953" cy="443023"/>
          </a:xfrm>
          <a:prstGeom prst="rect">
            <a:avLst/>
          </a:prstGeom>
          <a:noFill/>
          <a:ln/>
        </p:spPr>
        <p:txBody>
          <a:bodyPr wrap="square" lIns="0" tIns="0" rIns="0" bIns="0" rtlCol="0" anchor="ctr"/>
          <a:lstStyle/>
          <a:p>
            <a:pPr marL="0" indent="0" algn="l">
              <a:lnSpc>
                <a:spcPts val="1763"/>
              </a:lnSpc>
              <a:buNone/>
            </a:pPr>
            <a:r>
              <a:rPr lang="en-US" sz="1410" b="1" dirty="0">
                <a:solidFill>
                  <a:srgbClr val="000000"/>
                </a:solidFill>
                <a:latin typeface="ABeeZee" pitchFamily="34" charset="0"/>
                <a:ea typeface="ABeeZee" pitchFamily="34" charset="-122"/>
                <a:cs typeface="ABeeZee" pitchFamily="34" charset="-120"/>
              </a:rPr>
              <a:t>LSTM (Long Short-Term Memory)</a:t>
            </a:r>
            <a:endParaRPr lang="en-US" sz="1410" dirty="0"/>
          </a:p>
        </p:txBody>
      </p:sp>
      <p:sp>
        <p:nvSpPr>
          <p:cNvPr id="16" name="Text 14"/>
          <p:cNvSpPr/>
          <p:nvPr/>
        </p:nvSpPr>
        <p:spPr>
          <a:xfrm>
            <a:off x="3721395" y="1630203"/>
            <a:ext cx="2161953" cy="1134016"/>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A type of recurrent neural network (RNN) designed to capture longer-term dependencies and model sequential order flow.</a:t>
            </a:r>
            <a:endParaRPr lang="en-US" sz="1105" dirty="0"/>
          </a:p>
        </p:txBody>
      </p:sp>
      <p:sp>
        <p:nvSpPr>
          <p:cNvPr id="17" name="Text 15"/>
          <p:cNvSpPr/>
          <p:nvPr/>
        </p:nvSpPr>
        <p:spPr>
          <a:xfrm>
            <a:off x="6485860" y="1102143"/>
            <a:ext cx="2161953" cy="221512"/>
          </a:xfrm>
          <a:prstGeom prst="rect">
            <a:avLst/>
          </a:prstGeom>
          <a:noFill/>
          <a:ln/>
        </p:spPr>
        <p:txBody>
          <a:bodyPr wrap="square" lIns="0" tIns="0" rIns="0" bIns="0" rtlCol="0" anchor="ctr"/>
          <a:lstStyle/>
          <a:p>
            <a:pPr marL="0" indent="0" algn="l">
              <a:lnSpc>
                <a:spcPts val="1763"/>
              </a:lnSpc>
              <a:buNone/>
            </a:pPr>
            <a:r>
              <a:rPr lang="en-US" sz="1410" b="1" dirty="0">
                <a:solidFill>
                  <a:srgbClr val="000000"/>
                </a:solidFill>
                <a:latin typeface="ABeeZee" pitchFamily="34" charset="0"/>
                <a:ea typeface="ABeeZee" pitchFamily="34" charset="-122"/>
                <a:cs typeface="ABeeZee" pitchFamily="34" charset="-120"/>
              </a:rPr>
              <a:t>Transformer</a:t>
            </a:r>
            <a:endParaRPr lang="en-US" sz="1410" dirty="0"/>
          </a:p>
        </p:txBody>
      </p:sp>
      <p:sp>
        <p:nvSpPr>
          <p:cNvPr id="18" name="Text 16"/>
          <p:cNvSpPr/>
          <p:nvPr/>
        </p:nvSpPr>
        <p:spPr>
          <a:xfrm>
            <a:off x="6485860" y="1408691"/>
            <a:ext cx="2161953" cy="90721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Uses a multi-head self-attention mechanism to model long-range dependencies directly, but often requires very large datasets.</a:t>
            </a:r>
            <a:endParaRPr lang="en-US" sz="1105" dirty="0"/>
          </a:p>
        </p:txBody>
      </p:sp>
      <p:sp>
        <p:nvSpPr>
          <p:cNvPr id="19" name="Text 17"/>
          <p:cNvSpPr/>
          <p:nvPr/>
        </p:nvSpPr>
        <p:spPr>
          <a:xfrm>
            <a:off x="956930" y="3104362"/>
            <a:ext cx="2161953" cy="443023"/>
          </a:xfrm>
          <a:prstGeom prst="rect">
            <a:avLst/>
          </a:prstGeom>
          <a:noFill/>
          <a:ln/>
        </p:spPr>
        <p:txBody>
          <a:bodyPr wrap="square" lIns="0" tIns="0" rIns="0" bIns="0" rtlCol="0" anchor="ctr"/>
          <a:lstStyle/>
          <a:p>
            <a:pPr marL="0" indent="0" algn="l">
              <a:lnSpc>
                <a:spcPts val="1763"/>
              </a:lnSpc>
              <a:buNone/>
            </a:pPr>
            <a:r>
              <a:rPr lang="en-US" sz="1410" b="1" dirty="0">
                <a:solidFill>
                  <a:srgbClr val="000000"/>
                </a:solidFill>
                <a:latin typeface="ABeeZee" pitchFamily="34" charset="0"/>
                <a:ea typeface="ABeeZee" pitchFamily="34" charset="-122"/>
                <a:cs typeface="ABeeZee" pitchFamily="34" charset="-120"/>
              </a:rPr>
              <a:t>TCN (Temporal Convolutional Network)</a:t>
            </a:r>
            <a:endParaRPr lang="en-US" sz="1410" dirty="0"/>
          </a:p>
        </p:txBody>
      </p:sp>
      <p:sp>
        <p:nvSpPr>
          <p:cNvPr id="20" name="Text 18"/>
          <p:cNvSpPr/>
          <p:nvPr/>
        </p:nvSpPr>
        <p:spPr>
          <a:xfrm>
            <a:off x="956930" y="3632422"/>
            <a:ext cx="2161953" cy="1134016"/>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Built with dilated causal convolutions, designed to outperform standard RNNs on sequence modeling tasks with stable gradients.</a:t>
            </a:r>
            <a:endParaRPr lang="en-US" sz="1105" dirty="0"/>
          </a:p>
        </p:txBody>
      </p:sp>
      <p:sp>
        <p:nvSpPr>
          <p:cNvPr id="21" name="Text 19"/>
          <p:cNvSpPr/>
          <p:nvPr/>
        </p:nvSpPr>
        <p:spPr>
          <a:xfrm>
            <a:off x="3721395" y="3104362"/>
            <a:ext cx="2161953" cy="221512"/>
          </a:xfrm>
          <a:prstGeom prst="rect">
            <a:avLst/>
          </a:prstGeom>
          <a:noFill/>
          <a:ln/>
        </p:spPr>
        <p:txBody>
          <a:bodyPr wrap="square" lIns="0" tIns="0" rIns="0" bIns="0" rtlCol="0" anchor="ctr"/>
          <a:lstStyle/>
          <a:p>
            <a:pPr marL="0" indent="0" algn="l">
              <a:lnSpc>
                <a:spcPts val="1763"/>
              </a:lnSpc>
              <a:buNone/>
            </a:pPr>
            <a:r>
              <a:rPr lang="en-US" sz="1410" b="1" dirty="0">
                <a:solidFill>
                  <a:srgbClr val="000000"/>
                </a:solidFill>
                <a:latin typeface="ABeeZee" pitchFamily="34" charset="0"/>
                <a:ea typeface="ABeeZee" pitchFamily="34" charset="-122"/>
                <a:cs typeface="ABeeZee" pitchFamily="34" charset="-120"/>
              </a:rPr>
              <a:t>Hybrid CNN+LSTM</a:t>
            </a:r>
            <a:endParaRPr lang="en-US" sz="1410" dirty="0"/>
          </a:p>
        </p:txBody>
      </p:sp>
      <p:sp>
        <p:nvSpPr>
          <p:cNvPr id="22" name="Text 20"/>
          <p:cNvSpPr/>
          <p:nvPr/>
        </p:nvSpPr>
        <p:spPr>
          <a:xfrm>
            <a:off x="3721395" y="3410910"/>
            <a:ext cx="2161953" cy="1134016"/>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Combines CNNs for spatial feature extraction with LSTMs for temporal modeling. Often reported as state-of-the-art for LOB benchmarks.</a:t>
            </a:r>
            <a:endParaRPr lang="en-US" sz="1105" dirty="0"/>
          </a:p>
        </p:txBody>
      </p:sp>
      <p:pic>
        <p:nvPicPr>
          <p:cNvPr id="59" name="Audio 58">
            <a:extLst>
              <a:ext uri="{FF2B5EF4-FFF2-40B4-BE49-F238E27FC236}">
                <a16:creationId xmlns:a16="http://schemas.microsoft.com/office/drawing/2014/main" id="{AD636EEB-0940-6185-2427-33A02FDD62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663"/>
    </mc:Choice>
    <mc:Fallback>
      <p:transition spd="slow" advTm="43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EFEDE4"/>
        </a:solidFill>
        <a:effectLst/>
      </p:bgPr>
    </p:bg>
    <p:spTree>
      <p:nvGrpSpPr>
        <p:cNvPr id="1" name=""/>
        <p:cNvGrpSpPr/>
        <p:nvPr/>
      </p:nvGrpSpPr>
      <p:grpSpPr>
        <a:xfrm>
          <a:off x="0" y="0"/>
          <a:ext cx="0" cy="0"/>
          <a:chOff x="0" y="0"/>
          <a:chExt cx="0" cy="0"/>
        </a:xfrm>
      </p:grpSpPr>
      <p:sp>
        <p:nvSpPr>
          <p:cNvPr id="2" name="Text 0"/>
          <p:cNvSpPr/>
          <p:nvPr/>
        </p:nvSpPr>
        <p:spPr>
          <a:xfrm>
            <a:off x="496186" y="1041720"/>
            <a:ext cx="8151628" cy="443023"/>
          </a:xfrm>
          <a:prstGeom prst="rect">
            <a:avLst/>
          </a:prstGeom>
          <a:noFill/>
          <a:ln/>
        </p:spPr>
        <p:txBody>
          <a:bodyPr wrap="square" lIns="0" tIns="0" rIns="0" bIns="0" rtlCol="0" anchor="ctr"/>
          <a:lstStyle/>
          <a:p>
            <a:pPr marL="0" indent="0" algn="l">
              <a:lnSpc>
                <a:spcPts val="3525"/>
              </a:lnSpc>
              <a:buNone/>
            </a:pPr>
            <a:r>
              <a:rPr lang="en-US" sz="2820" dirty="0">
                <a:solidFill>
                  <a:srgbClr val="000000"/>
                </a:solidFill>
                <a:latin typeface="ABeeZee" pitchFamily="34" charset="0"/>
                <a:ea typeface="ABeeZee" pitchFamily="34" charset="-122"/>
                <a:cs typeface="ABeeZee" pitchFamily="34" charset="-120"/>
              </a:rPr>
              <a:t>Methodology</a:t>
            </a:r>
            <a:endParaRPr lang="en-US" sz="2820" dirty="0"/>
          </a:p>
        </p:txBody>
      </p:sp>
      <p:sp>
        <p:nvSpPr>
          <p:cNvPr id="3" name="Text 1"/>
          <p:cNvSpPr/>
          <p:nvPr/>
        </p:nvSpPr>
        <p:spPr>
          <a:xfrm>
            <a:off x="496186" y="1824887"/>
            <a:ext cx="3877438" cy="221512"/>
          </a:xfrm>
          <a:prstGeom prst="rect">
            <a:avLst/>
          </a:prstGeom>
          <a:noFill/>
          <a:ln/>
        </p:spPr>
        <p:txBody>
          <a:bodyPr wrap="square" lIns="0" tIns="0" rIns="0" bIns="0" rtlCol="0" anchor="ctr"/>
          <a:lstStyle/>
          <a:p>
            <a:pPr marL="0" indent="0" algn="l">
              <a:lnSpc>
                <a:spcPts val="1763"/>
              </a:lnSpc>
              <a:buNone/>
            </a:pPr>
            <a:r>
              <a:rPr lang="en-US" sz="1410" b="1" dirty="0">
                <a:solidFill>
                  <a:srgbClr val="000000"/>
                </a:solidFill>
                <a:latin typeface="ABeeZee" pitchFamily="34" charset="0"/>
                <a:ea typeface="ABeeZee" pitchFamily="34" charset="-122"/>
                <a:cs typeface="ABeeZee" pitchFamily="34" charset="-120"/>
              </a:rPr>
              <a:t>Dataset &amp; Preprocessing</a:t>
            </a:r>
            <a:endParaRPr lang="en-US" sz="1410" dirty="0"/>
          </a:p>
        </p:txBody>
      </p:sp>
      <p:sp>
        <p:nvSpPr>
          <p:cNvPr id="4" name="Text 2"/>
          <p:cNvSpPr/>
          <p:nvPr/>
        </p:nvSpPr>
        <p:spPr>
          <a:xfrm>
            <a:off x="496186" y="2205887"/>
            <a:ext cx="3877438" cy="453607"/>
          </a:xfrm>
          <a:prstGeom prst="rect">
            <a:avLst/>
          </a:prstGeom>
          <a:noFill/>
          <a:ln/>
        </p:spPr>
        <p:txBody>
          <a:bodyPr wrap="square" lIns="0" tIns="0" rIns="0" bIns="0" rtlCol="0" anchor="ctr"/>
          <a:lstStyle/>
          <a:p>
            <a:pPr marL="254000" indent="-254000" algn="l">
              <a:lnSpc>
                <a:spcPts val="1805"/>
              </a:lnSpc>
              <a:buSzPct val="100000"/>
              <a:buChar char="●"/>
            </a:pPr>
            <a:r>
              <a:rPr lang="en-US" sz="1105" dirty="0">
                <a:solidFill>
                  <a:srgbClr val="000000"/>
                </a:solidFill>
                <a:latin typeface="DM Sans" pitchFamily="34" charset="0"/>
                <a:ea typeface="DM Sans" pitchFamily="34" charset="-122"/>
                <a:cs typeface="DM Sans" pitchFamily="34" charset="-120"/>
              </a:rPr>
              <a:t>High-frequency cryptocurrency LOB data (BTC, ETH, etc.).</a:t>
            </a:r>
            <a:endParaRPr lang="en-US" sz="1105" dirty="0"/>
          </a:p>
        </p:txBody>
      </p:sp>
      <p:sp>
        <p:nvSpPr>
          <p:cNvPr id="5" name="Text 3"/>
          <p:cNvSpPr/>
          <p:nvPr/>
        </p:nvSpPr>
        <p:spPr>
          <a:xfrm>
            <a:off x="496186" y="2709087"/>
            <a:ext cx="3877438" cy="453607"/>
          </a:xfrm>
          <a:prstGeom prst="rect">
            <a:avLst/>
          </a:prstGeom>
          <a:noFill/>
          <a:ln/>
        </p:spPr>
        <p:txBody>
          <a:bodyPr wrap="square" lIns="0" tIns="0" rIns="0" bIns="0" rtlCol="0" anchor="ctr"/>
          <a:lstStyle/>
          <a:p>
            <a:pPr marL="254000" indent="-254000" algn="l">
              <a:lnSpc>
                <a:spcPts val="1805"/>
              </a:lnSpc>
              <a:buSzPct val="100000"/>
              <a:buChar char="●"/>
            </a:pPr>
            <a:r>
              <a:rPr lang="en-US" sz="1105" dirty="0">
                <a:solidFill>
                  <a:srgbClr val="000000"/>
                </a:solidFill>
                <a:latin typeface="DM Sans" pitchFamily="34" charset="0"/>
                <a:ea typeface="DM Sans" pitchFamily="34" charset="-122"/>
                <a:cs typeface="DM Sans" pitchFamily="34" charset="-120"/>
              </a:rPr>
              <a:t>Features engineered from a 100-timestep sliding window.</a:t>
            </a:r>
            <a:endParaRPr lang="en-US" sz="1105" dirty="0"/>
          </a:p>
        </p:txBody>
      </p:sp>
      <p:sp>
        <p:nvSpPr>
          <p:cNvPr id="6" name="Text 4"/>
          <p:cNvSpPr/>
          <p:nvPr/>
        </p:nvSpPr>
        <p:spPr>
          <a:xfrm>
            <a:off x="496186" y="3212288"/>
            <a:ext cx="3877438" cy="453607"/>
          </a:xfrm>
          <a:prstGeom prst="rect">
            <a:avLst/>
          </a:prstGeom>
          <a:noFill/>
          <a:ln/>
        </p:spPr>
        <p:txBody>
          <a:bodyPr wrap="square" lIns="0" tIns="0" rIns="0" bIns="0" rtlCol="0" anchor="ctr"/>
          <a:lstStyle/>
          <a:p>
            <a:pPr marL="254000" indent="-254000" algn="l">
              <a:lnSpc>
                <a:spcPts val="1805"/>
              </a:lnSpc>
              <a:buSzPct val="100000"/>
              <a:buChar char="●"/>
            </a:pPr>
            <a:r>
              <a:rPr lang="en-US" sz="1105" dirty="0">
                <a:solidFill>
                  <a:srgbClr val="000000"/>
                </a:solidFill>
                <a:latin typeface="DM Sans" pitchFamily="34" charset="0"/>
                <a:ea typeface="DM Sans" pitchFamily="34" charset="-122"/>
                <a:cs typeface="DM Sans" pitchFamily="34" charset="-120"/>
              </a:rPr>
              <a:t>Labels: Mid-price movement classified as {down, neutral, up}.</a:t>
            </a:r>
            <a:endParaRPr lang="en-US" sz="1105" dirty="0"/>
          </a:p>
        </p:txBody>
      </p:sp>
      <p:sp>
        <p:nvSpPr>
          <p:cNvPr id="7" name="Text 5"/>
          <p:cNvSpPr/>
          <p:nvPr/>
        </p:nvSpPr>
        <p:spPr>
          <a:xfrm>
            <a:off x="496186" y="3715488"/>
            <a:ext cx="3877438" cy="226803"/>
          </a:xfrm>
          <a:prstGeom prst="rect">
            <a:avLst/>
          </a:prstGeom>
          <a:noFill/>
          <a:ln/>
        </p:spPr>
        <p:txBody>
          <a:bodyPr wrap="square" lIns="0" tIns="0" rIns="0" bIns="0" rtlCol="0" anchor="ctr"/>
          <a:lstStyle/>
          <a:p>
            <a:pPr marL="254000" indent="-254000" algn="l">
              <a:lnSpc>
                <a:spcPts val="1805"/>
              </a:lnSpc>
              <a:buSzPct val="100000"/>
              <a:buChar char="●"/>
            </a:pPr>
            <a:r>
              <a:rPr lang="en-US" sz="1105" dirty="0">
                <a:solidFill>
                  <a:srgbClr val="000000"/>
                </a:solidFill>
                <a:latin typeface="DM Sans" pitchFamily="34" charset="0"/>
                <a:ea typeface="DM Sans" pitchFamily="34" charset="-122"/>
                <a:cs typeface="DM Sans" pitchFamily="34" charset="-120"/>
              </a:rPr>
              <a:t>Data is split chronologically to prevent look-ahead bias.</a:t>
            </a:r>
            <a:endParaRPr lang="en-US" sz="1105" dirty="0"/>
          </a:p>
        </p:txBody>
      </p:sp>
      <p:sp>
        <p:nvSpPr>
          <p:cNvPr id="8" name="Text 6"/>
          <p:cNvSpPr/>
          <p:nvPr/>
        </p:nvSpPr>
        <p:spPr>
          <a:xfrm>
            <a:off x="4778252" y="1824887"/>
            <a:ext cx="3877438" cy="221512"/>
          </a:xfrm>
          <a:prstGeom prst="rect">
            <a:avLst/>
          </a:prstGeom>
          <a:noFill/>
          <a:ln/>
        </p:spPr>
        <p:txBody>
          <a:bodyPr wrap="square" lIns="0" tIns="0" rIns="0" bIns="0" rtlCol="0" anchor="ctr"/>
          <a:lstStyle/>
          <a:p>
            <a:pPr marL="0" indent="0" algn="l">
              <a:lnSpc>
                <a:spcPts val="1763"/>
              </a:lnSpc>
              <a:buNone/>
            </a:pPr>
            <a:r>
              <a:rPr lang="en-US" sz="1410" b="1" dirty="0">
                <a:solidFill>
                  <a:srgbClr val="000000"/>
                </a:solidFill>
                <a:latin typeface="ABeeZee" pitchFamily="34" charset="0"/>
                <a:ea typeface="ABeeZee" pitchFamily="34" charset="-122"/>
                <a:cs typeface="ABeeZee" pitchFamily="34" charset="-120"/>
              </a:rPr>
              <a:t>Models &amp; Evaluation</a:t>
            </a:r>
            <a:endParaRPr lang="en-US" sz="1410" dirty="0"/>
          </a:p>
        </p:txBody>
      </p:sp>
      <p:sp>
        <p:nvSpPr>
          <p:cNvPr id="9" name="Text 7"/>
          <p:cNvSpPr/>
          <p:nvPr/>
        </p:nvSpPr>
        <p:spPr>
          <a:xfrm>
            <a:off x="4778252" y="2205887"/>
            <a:ext cx="3877438" cy="226803"/>
          </a:xfrm>
          <a:prstGeom prst="rect">
            <a:avLst/>
          </a:prstGeom>
          <a:noFill/>
          <a:ln/>
        </p:spPr>
        <p:txBody>
          <a:bodyPr wrap="square" lIns="0" tIns="0" rIns="0" bIns="0" rtlCol="0" anchor="ctr"/>
          <a:lstStyle/>
          <a:p>
            <a:pPr marL="254000" indent="-254000" algn="l">
              <a:lnSpc>
                <a:spcPts val="1805"/>
              </a:lnSpc>
              <a:buSzPct val="100000"/>
              <a:buChar char="●"/>
            </a:pPr>
            <a:r>
              <a:rPr lang="en-US" sz="1105" dirty="0">
                <a:solidFill>
                  <a:srgbClr val="000000"/>
                </a:solidFill>
                <a:latin typeface="DM Sans" pitchFamily="34" charset="0"/>
                <a:ea typeface="DM Sans" pitchFamily="34" charset="-122"/>
                <a:cs typeface="DM Sans" pitchFamily="34" charset="-120"/>
              </a:rPr>
              <a:t>Five models implemented in PyTorch.</a:t>
            </a:r>
            <a:endParaRPr lang="en-US" sz="1105" dirty="0"/>
          </a:p>
        </p:txBody>
      </p:sp>
      <p:sp>
        <p:nvSpPr>
          <p:cNvPr id="10" name="Text 8"/>
          <p:cNvSpPr/>
          <p:nvPr/>
        </p:nvSpPr>
        <p:spPr>
          <a:xfrm>
            <a:off x="4778252" y="2482284"/>
            <a:ext cx="3877438" cy="453607"/>
          </a:xfrm>
          <a:prstGeom prst="rect">
            <a:avLst/>
          </a:prstGeom>
          <a:noFill/>
          <a:ln/>
        </p:spPr>
        <p:txBody>
          <a:bodyPr wrap="square" lIns="0" tIns="0" rIns="0" bIns="0" rtlCol="0" anchor="ctr"/>
          <a:lstStyle/>
          <a:p>
            <a:pPr marL="254000" indent="-254000" algn="l">
              <a:lnSpc>
                <a:spcPts val="1805"/>
              </a:lnSpc>
              <a:buSzPct val="100000"/>
              <a:buChar char="●"/>
            </a:pPr>
            <a:r>
              <a:rPr lang="en-US" sz="1105" dirty="0">
                <a:solidFill>
                  <a:srgbClr val="000000"/>
                </a:solidFill>
                <a:latin typeface="DM Sans" pitchFamily="34" charset="0"/>
                <a:ea typeface="DM Sans" pitchFamily="34" charset="-122"/>
                <a:cs typeface="DM Sans" pitchFamily="34" charset="-120"/>
              </a:rPr>
              <a:t>Trained for 10 epochs using Adam optimizer and cross-entropy loss.</a:t>
            </a:r>
            <a:endParaRPr lang="en-US" sz="1105" dirty="0"/>
          </a:p>
        </p:txBody>
      </p:sp>
      <p:sp>
        <p:nvSpPr>
          <p:cNvPr id="11" name="Text 9"/>
          <p:cNvSpPr/>
          <p:nvPr/>
        </p:nvSpPr>
        <p:spPr>
          <a:xfrm>
            <a:off x="4778252" y="2985484"/>
            <a:ext cx="3877438" cy="453607"/>
          </a:xfrm>
          <a:prstGeom prst="rect">
            <a:avLst/>
          </a:prstGeom>
          <a:noFill/>
          <a:ln/>
        </p:spPr>
        <p:txBody>
          <a:bodyPr wrap="square" lIns="0" tIns="0" rIns="0" bIns="0" rtlCol="0" anchor="ctr"/>
          <a:lstStyle/>
          <a:p>
            <a:pPr marL="254000" indent="-254000" algn="l">
              <a:lnSpc>
                <a:spcPts val="1805"/>
              </a:lnSpc>
              <a:buSzPct val="100000"/>
              <a:buChar char="●"/>
            </a:pPr>
            <a:r>
              <a:rPr lang="en-US" sz="1105" dirty="0">
                <a:solidFill>
                  <a:srgbClr val="000000"/>
                </a:solidFill>
                <a:latin typeface="DM Sans" pitchFamily="34" charset="0"/>
                <a:ea typeface="DM Sans" pitchFamily="34" charset="-122"/>
                <a:cs typeface="DM Sans" pitchFamily="34" charset="-120"/>
              </a:rPr>
              <a:t>Evaluated using Accuracy, F1-Score, Confusion Matrices, and SHAP analysis.</a:t>
            </a:r>
            <a:endParaRPr lang="en-US" sz="1105" dirty="0"/>
          </a:p>
        </p:txBody>
      </p:sp>
      <p:pic>
        <p:nvPicPr>
          <p:cNvPr id="41" name="Audio 40">
            <a:extLst>
              <a:ext uri="{FF2B5EF4-FFF2-40B4-BE49-F238E27FC236}">
                <a16:creationId xmlns:a16="http://schemas.microsoft.com/office/drawing/2014/main" id="{433A944D-91C5-F103-9C66-28BB600030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169"/>
    </mc:Choice>
    <mc:Fallback>
      <p:transition spd="slow" advTm="27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EFEDE4"/>
        </a:solidFill>
        <a:effectLst/>
      </p:bgPr>
    </p:bg>
    <p:spTree>
      <p:nvGrpSpPr>
        <p:cNvPr id="1" name=""/>
        <p:cNvGrpSpPr/>
        <p:nvPr/>
      </p:nvGrpSpPr>
      <p:grpSpPr>
        <a:xfrm>
          <a:off x="0" y="0"/>
          <a:ext cx="0" cy="0"/>
          <a:chOff x="0" y="0"/>
          <a:chExt cx="0" cy="0"/>
        </a:xfrm>
      </p:grpSpPr>
      <p:sp>
        <p:nvSpPr>
          <p:cNvPr id="2" name="Shape 0"/>
          <p:cNvSpPr/>
          <p:nvPr/>
        </p:nvSpPr>
        <p:spPr>
          <a:xfrm>
            <a:off x="496186" y="1239111"/>
            <a:ext cx="8151628" cy="2707734"/>
          </a:xfrm>
          <a:prstGeom prst="roundRect">
            <a:avLst>
              <a:gd name="adj" fmla="val 654"/>
            </a:avLst>
          </a:prstGeom>
          <a:solidFill>
            <a:srgbClr val="000000">
              <a:alpha val="0"/>
            </a:srgbClr>
          </a:solidFill>
          <a:ln w="109">
            <a:solidFill>
              <a:srgbClr val="B2B2B2">
                <a:alpha val="50000"/>
              </a:srgbClr>
            </a:solidFill>
            <a:prstDash val="solid"/>
          </a:ln>
        </p:spPr>
        <p:txBody>
          <a:bodyPr/>
          <a:lstStyle/>
          <a:p>
            <a:endParaRPr lang="en-US"/>
          </a:p>
        </p:txBody>
      </p:sp>
      <p:sp>
        <p:nvSpPr>
          <p:cNvPr id="3" name="Shape 1"/>
          <p:cNvSpPr/>
          <p:nvPr/>
        </p:nvSpPr>
        <p:spPr>
          <a:xfrm>
            <a:off x="504062" y="1246987"/>
            <a:ext cx="8135876" cy="628847"/>
          </a:xfrm>
          <a:prstGeom prst="rect">
            <a:avLst/>
          </a:prstGeom>
          <a:solidFill>
            <a:srgbClr val="CDCDCD">
              <a:alpha val="20000"/>
            </a:srgbClr>
          </a:solidFill>
          <a:ln/>
        </p:spPr>
        <p:txBody>
          <a:bodyPr/>
          <a:lstStyle/>
          <a:p>
            <a:endParaRPr lang="en-US"/>
          </a:p>
        </p:txBody>
      </p:sp>
      <p:sp>
        <p:nvSpPr>
          <p:cNvPr id="4" name="Shape 2"/>
          <p:cNvSpPr/>
          <p:nvPr/>
        </p:nvSpPr>
        <p:spPr>
          <a:xfrm>
            <a:off x="504062" y="1875834"/>
            <a:ext cx="8135876" cy="412627"/>
          </a:xfrm>
          <a:prstGeom prst="rect">
            <a:avLst/>
          </a:prstGeom>
          <a:solidFill>
            <a:srgbClr val="666666">
              <a:alpha val="20000"/>
            </a:srgbClr>
          </a:solidFill>
          <a:ln/>
        </p:spPr>
        <p:txBody>
          <a:bodyPr/>
          <a:lstStyle/>
          <a:p>
            <a:endParaRPr lang="en-US"/>
          </a:p>
        </p:txBody>
      </p:sp>
      <p:sp>
        <p:nvSpPr>
          <p:cNvPr id="5" name="Shape 3"/>
          <p:cNvSpPr/>
          <p:nvPr/>
        </p:nvSpPr>
        <p:spPr>
          <a:xfrm>
            <a:off x="504062" y="2288461"/>
            <a:ext cx="8135876" cy="412627"/>
          </a:xfrm>
          <a:prstGeom prst="rect">
            <a:avLst/>
          </a:prstGeom>
          <a:solidFill>
            <a:srgbClr val="CDCDCD">
              <a:alpha val="20000"/>
            </a:srgbClr>
          </a:solidFill>
          <a:ln/>
        </p:spPr>
        <p:txBody>
          <a:bodyPr/>
          <a:lstStyle/>
          <a:p>
            <a:endParaRPr lang="en-US"/>
          </a:p>
        </p:txBody>
      </p:sp>
      <p:sp>
        <p:nvSpPr>
          <p:cNvPr id="6" name="Shape 4"/>
          <p:cNvSpPr/>
          <p:nvPr/>
        </p:nvSpPr>
        <p:spPr>
          <a:xfrm>
            <a:off x="504062" y="2701088"/>
            <a:ext cx="8135876" cy="412627"/>
          </a:xfrm>
          <a:prstGeom prst="rect">
            <a:avLst/>
          </a:prstGeom>
          <a:solidFill>
            <a:srgbClr val="666666">
              <a:alpha val="20000"/>
            </a:srgbClr>
          </a:solidFill>
          <a:ln/>
        </p:spPr>
        <p:txBody>
          <a:bodyPr/>
          <a:lstStyle/>
          <a:p>
            <a:endParaRPr lang="en-US"/>
          </a:p>
        </p:txBody>
      </p:sp>
      <p:sp>
        <p:nvSpPr>
          <p:cNvPr id="7" name="Shape 5"/>
          <p:cNvSpPr/>
          <p:nvPr/>
        </p:nvSpPr>
        <p:spPr>
          <a:xfrm>
            <a:off x="504062" y="3113715"/>
            <a:ext cx="8135876" cy="412627"/>
          </a:xfrm>
          <a:prstGeom prst="rect">
            <a:avLst/>
          </a:prstGeom>
          <a:solidFill>
            <a:srgbClr val="CDCDCD">
              <a:alpha val="20000"/>
            </a:srgbClr>
          </a:solidFill>
          <a:ln/>
        </p:spPr>
        <p:txBody>
          <a:bodyPr/>
          <a:lstStyle/>
          <a:p>
            <a:endParaRPr lang="en-US"/>
          </a:p>
        </p:txBody>
      </p:sp>
      <p:sp>
        <p:nvSpPr>
          <p:cNvPr id="8" name="Shape 6"/>
          <p:cNvSpPr/>
          <p:nvPr/>
        </p:nvSpPr>
        <p:spPr>
          <a:xfrm>
            <a:off x="504062" y="3526342"/>
            <a:ext cx="8135876" cy="412627"/>
          </a:xfrm>
          <a:prstGeom prst="rect">
            <a:avLst/>
          </a:prstGeom>
          <a:solidFill>
            <a:srgbClr val="666666">
              <a:alpha val="20000"/>
            </a:srgbClr>
          </a:solidFill>
          <a:ln/>
        </p:spPr>
        <p:txBody>
          <a:bodyPr/>
          <a:lstStyle/>
          <a:p>
            <a:endParaRPr lang="en-US"/>
          </a:p>
        </p:txBody>
      </p:sp>
      <p:sp>
        <p:nvSpPr>
          <p:cNvPr id="9" name="Text 7"/>
          <p:cNvSpPr/>
          <p:nvPr/>
        </p:nvSpPr>
        <p:spPr>
          <a:xfrm>
            <a:off x="496186" y="583437"/>
            <a:ext cx="8151628" cy="443023"/>
          </a:xfrm>
          <a:prstGeom prst="rect">
            <a:avLst/>
          </a:prstGeom>
          <a:noFill/>
          <a:ln/>
        </p:spPr>
        <p:txBody>
          <a:bodyPr wrap="square" lIns="0" tIns="0" rIns="0" bIns="0" rtlCol="0" anchor="ctr"/>
          <a:lstStyle/>
          <a:p>
            <a:pPr marL="0" indent="0" algn="l">
              <a:lnSpc>
                <a:spcPts val="3525"/>
              </a:lnSpc>
              <a:buNone/>
            </a:pPr>
            <a:r>
              <a:rPr lang="en-US" sz="2820" dirty="0">
                <a:solidFill>
                  <a:srgbClr val="000000"/>
                </a:solidFill>
                <a:latin typeface="ABeeZee" pitchFamily="34" charset="0"/>
                <a:ea typeface="ABeeZee" pitchFamily="34" charset="-122"/>
                <a:cs typeface="ABeeZee" pitchFamily="34" charset="-120"/>
              </a:rPr>
              <a:t>Overall Performance Summary</a:t>
            </a:r>
            <a:endParaRPr lang="en-US" sz="2820" dirty="0"/>
          </a:p>
        </p:txBody>
      </p:sp>
      <p:sp>
        <p:nvSpPr>
          <p:cNvPr id="10" name="Text 8"/>
          <p:cNvSpPr/>
          <p:nvPr/>
        </p:nvSpPr>
        <p:spPr>
          <a:xfrm>
            <a:off x="645829" y="1339899"/>
            <a:ext cx="1071870" cy="221512"/>
          </a:xfrm>
          <a:prstGeom prst="rect">
            <a:avLst/>
          </a:prstGeom>
          <a:noFill/>
          <a:ln/>
        </p:spPr>
        <p:txBody>
          <a:bodyPr wrap="square" lIns="0" tIns="0" rIns="0" bIns="0" rtlCol="0" anchor="ctr"/>
          <a:lstStyle/>
          <a:p>
            <a:pPr marL="0" indent="0" algn="l">
              <a:lnSpc>
                <a:spcPts val="1763"/>
              </a:lnSpc>
              <a:buNone/>
            </a:pPr>
            <a:r>
              <a:rPr lang="en-US" sz="1410" dirty="0">
                <a:solidFill>
                  <a:srgbClr val="000000"/>
                </a:solidFill>
                <a:latin typeface="ABeeZee" pitchFamily="34" charset="0"/>
                <a:ea typeface="ABeeZee" pitchFamily="34" charset="-122"/>
                <a:cs typeface="ABeeZee" pitchFamily="34" charset="-120"/>
              </a:rPr>
              <a:t>MODEL</a:t>
            </a:r>
            <a:endParaRPr lang="en-US" sz="1410" dirty="0"/>
          </a:p>
        </p:txBody>
      </p:sp>
      <p:sp>
        <p:nvSpPr>
          <p:cNvPr id="11" name="Text 9"/>
          <p:cNvSpPr/>
          <p:nvPr/>
        </p:nvSpPr>
        <p:spPr>
          <a:xfrm>
            <a:off x="2009110" y="1339899"/>
            <a:ext cx="1063994" cy="221512"/>
          </a:xfrm>
          <a:prstGeom prst="rect">
            <a:avLst/>
          </a:prstGeom>
          <a:noFill/>
          <a:ln/>
        </p:spPr>
        <p:txBody>
          <a:bodyPr wrap="square" lIns="0" tIns="0" rIns="0" bIns="0" rtlCol="0" anchor="ctr"/>
          <a:lstStyle/>
          <a:p>
            <a:pPr marL="0" indent="0" algn="l">
              <a:lnSpc>
                <a:spcPts val="1763"/>
              </a:lnSpc>
              <a:buNone/>
            </a:pPr>
            <a:r>
              <a:rPr lang="en-US" sz="1410" dirty="0">
                <a:solidFill>
                  <a:srgbClr val="000000"/>
                </a:solidFill>
                <a:latin typeface="ABeeZee" pitchFamily="34" charset="0"/>
                <a:ea typeface="ABeeZee" pitchFamily="34" charset="-122"/>
                <a:cs typeface="ABeeZee" pitchFamily="34" charset="-120"/>
              </a:rPr>
              <a:t>ACCURACY</a:t>
            </a:r>
            <a:endParaRPr lang="en-US" sz="1410" dirty="0"/>
          </a:p>
        </p:txBody>
      </p:sp>
      <p:sp>
        <p:nvSpPr>
          <p:cNvPr id="12" name="Text 10"/>
          <p:cNvSpPr/>
          <p:nvPr/>
        </p:nvSpPr>
        <p:spPr>
          <a:xfrm>
            <a:off x="3364516" y="1339899"/>
            <a:ext cx="1063994" cy="221512"/>
          </a:xfrm>
          <a:prstGeom prst="rect">
            <a:avLst/>
          </a:prstGeom>
          <a:noFill/>
          <a:ln/>
        </p:spPr>
        <p:txBody>
          <a:bodyPr wrap="square" lIns="0" tIns="0" rIns="0" bIns="0" rtlCol="0" anchor="ctr"/>
          <a:lstStyle/>
          <a:p>
            <a:pPr marL="0" indent="0" algn="l">
              <a:lnSpc>
                <a:spcPts val="1763"/>
              </a:lnSpc>
              <a:buNone/>
            </a:pPr>
            <a:r>
              <a:rPr lang="en-US" sz="1410" dirty="0">
                <a:solidFill>
                  <a:srgbClr val="000000"/>
                </a:solidFill>
                <a:latin typeface="ABeeZee" pitchFamily="34" charset="0"/>
                <a:ea typeface="ABeeZee" pitchFamily="34" charset="-122"/>
                <a:cs typeface="ABeeZee" pitchFamily="34" charset="-120"/>
              </a:rPr>
              <a:t>F1</a:t>
            </a:r>
            <a:endParaRPr lang="en-US" sz="1410" dirty="0"/>
          </a:p>
        </p:txBody>
      </p:sp>
      <p:sp>
        <p:nvSpPr>
          <p:cNvPr id="13" name="Text 11"/>
          <p:cNvSpPr/>
          <p:nvPr/>
        </p:nvSpPr>
        <p:spPr>
          <a:xfrm>
            <a:off x="4719921" y="1339899"/>
            <a:ext cx="1063994" cy="221512"/>
          </a:xfrm>
          <a:prstGeom prst="rect">
            <a:avLst/>
          </a:prstGeom>
          <a:noFill/>
          <a:ln/>
        </p:spPr>
        <p:txBody>
          <a:bodyPr wrap="square" lIns="0" tIns="0" rIns="0" bIns="0" rtlCol="0" anchor="ctr"/>
          <a:lstStyle/>
          <a:p>
            <a:pPr marL="0" indent="0" algn="l">
              <a:lnSpc>
                <a:spcPts val="1763"/>
              </a:lnSpc>
              <a:buNone/>
            </a:pPr>
            <a:r>
              <a:rPr lang="en-US" sz="1410" dirty="0">
                <a:solidFill>
                  <a:srgbClr val="000000"/>
                </a:solidFill>
                <a:latin typeface="ABeeZee" pitchFamily="34" charset="0"/>
                <a:ea typeface="ABeeZee" pitchFamily="34" charset="-122"/>
                <a:cs typeface="ABeeZee" pitchFamily="34" charset="-120"/>
              </a:rPr>
              <a:t>ECE</a:t>
            </a:r>
            <a:endParaRPr lang="en-US" sz="1410" dirty="0"/>
          </a:p>
        </p:txBody>
      </p:sp>
      <p:sp>
        <p:nvSpPr>
          <p:cNvPr id="14" name="Text 12"/>
          <p:cNvSpPr/>
          <p:nvPr/>
        </p:nvSpPr>
        <p:spPr>
          <a:xfrm>
            <a:off x="6075326" y="1339899"/>
            <a:ext cx="1063994" cy="221512"/>
          </a:xfrm>
          <a:prstGeom prst="rect">
            <a:avLst/>
          </a:prstGeom>
          <a:noFill/>
          <a:ln/>
        </p:spPr>
        <p:txBody>
          <a:bodyPr wrap="square" lIns="0" tIns="0" rIns="0" bIns="0" rtlCol="0" anchor="ctr"/>
          <a:lstStyle/>
          <a:p>
            <a:pPr marL="0" indent="0" algn="l">
              <a:lnSpc>
                <a:spcPts val="1763"/>
              </a:lnSpc>
              <a:buNone/>
            </a:pPr>
            <a:r>
              <a:rPr lang="en-US" sz="1410" dirty="0">
                <a:solidFill>
                  <a:srgbClr val="000000"/>
                </a:solidFill>
                <a:latin typeface="ABeeZee" pitchFamily="34" charset="0"/>
                <a:ea typeface="ABeeZee" pitchFamily="34" charset="-122"/>
                <a:cs typeface="ABeeZee" pitchFamily="34" charset="-120"/>
              </a:rPr>
              <a:t>STABILITY</a:t>
            </a:r>
            <a:endParaRPr lang="en-US" sz="1410" dirty="0"/>
          </a:p>
        </p:txBody>
      </p:sp>
      <p:sp>
        <p:nvSpPr>
          <p:cNvPr id="15" name="Text 13"/>
          <p:cNvSpPr/>
          <p:nvPr/>
        </p:nvSpPr>
        <p:spPr>
          <a:xfrm>
            <a:off x="7430731" y="1339899"/>
            <a:ext cx="1067440" cy="443023"/>
          </a:xfrm>
          <a:prstGeom prst="rect">
            <a:avLst/>
          </a:prstGeom>
          <a:noFill/>
          <a:ln/>
        </p:spPr>
        <p:txBody>
          <a:bodyPr wrap="square" lIns="0" tIns="0" rIns="0" bIns="0" rtlCol="0" anchor="ctr"/>
          <a:lstStyle/>
          <a:p>
            <a:pPr marL="0" indent="0" algn="l">
              <a:lnSpc>
                <a:spcPts val="1763"/>
              </a:lnSpc>
              <a:buNone/>
            </a:pPr>
            <a:r>
              <a:rPr lang="en-US" sz="1410" dirty="0">
                <a:solidFill>
                  <a:srgbClr val="000000"/>
                </a:solidFill>
                <a:latin typeface="ABeeZee" pitchFamily="34" charset="0"/>
                <a:ea typeface="ABeeZee" pitchFamily="34" charset="-122"/>
                <a:cs typeface="ABeeZee" pitchFamily="34" charset="-120"/>
              </a:rPr>
              <a:t>MISCLASSIFICATIONS</a:t>
            </a:r>
            <a:endParaRPr lang="en-US" sz="1410" dirty="0"/>
          </a:p>
        </p:txBody>
      </p:sp>
      <p:sp>
        <p:nvSpPr>
          <p:cNvPr id="16" name="Text 14"/>
          <p:cNvSpPr/>
          <p:nvPr/>
        </p:nvSpPr>
        <p:spPr>
          <a:xfrm>
            <a:off x="645829" y="1968746"/>
            <a:ext cx="1071870"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CNN</a:t>
            </a:r>
            <a:endParaRPr lang="en-US" sz="1105" dirty="0"/>
          </a:p>
        </p:txBody>
      </p:sp>
      <p:sp>
        <p:nvSpPr>
          <p:cNvPr id="17" name="Text 15"/>
          <p:cNvSpPr/>
          <p:nvPr/>
        </p:nvSpPr>
        <p:spPr>
          <a:xfrm>
            <a:off x="2009110" y="1968746"/>
            <a:ext cx="1063994"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0.0000</a:t>
            </a:r>
            <a:endParaRPr lang="en-US" sz="1105" dirty="0"/>
          </a:p>
        </p:txBody>
      </p:sp>
      <p:sp>
        <p:nvSpPr>
          <p:cNvPr id="18" name="Text 16"/>
          <p:cNvSpPr/>
          <p:nvPr/>
        </p:nvSpPr>
        <p:spPr>
          <a:xfrm>
            <a:off x="3364516" y="1968746"/>
            <a:ext cx="1063994"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0.0000</a:t>
            </a:r>
            <a:endParaRPr lang="en-US" sz="1105" dirty="0"/>
          </a:p>
        </p:txBody>
      </p:sp>
      <p:sp>
        <p:nvSpPr>
          <p:cNvPr id="19" name="Text 17"/>
          <p:cNvSpPr/>
          <p:nvPr/>
        </p:nvSpPr>
        <p:spPr>
          <a:xfrm>
            <a:off x="4719921" y="1968746"/>
            <a:ext cx="1063994"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0.5348</a:t>
            </a:r>
            <a:endParaRPr lang="en-US" sz="1105" dirty="0"/>
          </a:p>
        </p:txBody>
      </p:sp>
      <p:sp>
        <p:nvSpPr>
          <p:cNvPr id="20" name="Text 18"/>
          <p:cNvSpPr/>
          <p:nvPr/>
        </p:nvSpPr>
        <p:spPr>
          <a:xfrm>
            <a:off x="6075326" y="1968746"/>
            <a:ext cx="1063994"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0.0000</a:t>
            </a:r>
            <a:endParaRPr lang="en-US" sz="1105" dirty="0"/>
          </a:p>
        </p:txBody>
      </p:sp>
      <p:sp>
        <p:nvSpPr>
          <p:cNvPr id="21" name="Text 19"/>
          <p:cNvSpPr/>
          <p:nvPr/>
        </p:nvSpPr>
        <p:spPr>
          <a:xfrm>
            <a:off x="7430731" y="1968746"/>
            <a:ext cx="1067440"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74,984</a:t>
            </a:r>
            <a:endParaRPr lang="en-US" sz="1105" dirty="0"/>
          </a:p>
        </p:txBody>
      </p:sp>
      <p:sp>
        <p:nvSpPr>
          <p:cNvPr id="22" name="Text 20"/>
          <p:cNvSpPr/>
          <p:nvPr/>
        </p:nvSpPr>
        <p:spPr>
          <a:xfrm>
            <a:off x="645829" y="2381373"/>
            <a:ext cx="1071870"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LSTM</a:t>
            </a:r>
            <a:endParaRPr lang="en-US" sz="1105" dirty="0"/>
          </a:p>
        </p:txBody>
      </p:sp>
      <p:sp>
        <p:nvSpPr>
          <p:cNvPr id="23" name="Text 21"/>
          <p:cNvSpPr/>
          <p:nvPr/>
        </p:nvSpPr>
        <p:spPr>
          <a:xfrm>
            <a:off x="2009110" y="2381373"/>
            <a:ext cx="1063994"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0.3027</a:t>
            </a:r>
            <a:endParaRPr lang="en-US" sz="1105" dirty="0"/>
          </a:p>
        </p:txBody>
      </p:sp>
      <p:sp>
        <p:nvSpPr>
          <p:cNvPr id="24" name="Text 22"/>
          <p:cNvSpPr/>
          <p:nvPr/>
        </p:nvSpPr>
        <p:spPr>
          <a:xfrm>
            <a:off x="3364516" y="2381373"/>
            <a:ext cx="1063994"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0.2323</a:t>
            </a:r>
            <a:endParaRPr lang="en-US" sz="1105" dirty="0"/>
          </a:p>
        </p:txBody>
      </p:sp>
      <p:sp>
        <p:nvSpPr>
          <p:cNvPr id="25" name="Text 23"/>
          <p:cNvSpPr/>
          <p:nvPr/>
        </p:nvSpPr>
        <p:spPr>
          <a:xfrm>
            <a:off x="4719921" y="2381373"/>
            <a:ext cx="1063994"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0.2041</a:t>
            </a:r>
            <a:endParaRPr lang="en-US" sz="1105" dirty="0"/>
          </a:p>
        </p:txBody>
      </p:sp>
      <p:sp>
        <p:nvSpPr>
          <p:cNvPr id="26" name="Text 24"/>
          <p:cNvSpPr/>
          <p:nvPr/>
        </p:nvSpPr>
        <p:spPr>
          <a:xfrm>
            <a:off x="6075326" y="2381373"/>
            <a:ext cx="1063994"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0.0199</a:t>
            </a:r>
            <a:endParaRPr lang="en-US" sz="1105" dirty="0"/>
          </a:p>
        </p:txBody>
      </p:sp>
      <p:sp>
        <p:nvSpPr>
          <p:cNvPr id="27" name="Text 25"/>
          <p:cNvSpPr/>
          <p:nvPr/>
        </p:nvSpPr>
        <p:spPr>
          <a:xfrm>
            <a:off x="7430731" y="2381373"/>
            <a:ext cx="1067440"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52,289</a:t>
            </a:r>
            <a:endParaRPr lang="en-US" sz="1105" dirty="0"/>
          </a:p>
        </p:txBody>
      </p:sp>
      <p:sp>
        <p:nvSpPr>
          <p:cNvPr id="28" name="Text 26"/>
          <p:cNvSpPr/>
          <p:nvPr/>
        </p:nvSpPr>
        <p:spPr>
          <a:xfrm>
            <a:off x="645829" y="2794000"/>
            <a:ext cx="1071870"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TRANSFORMER</a:t>
            </a:r>
            <a:endParaRPr lang="en-US" sz="1105" dirty="0"/>
          </a:p>
        </p:txBody>
      </p:sp>
      <p:sp>
        <p:nvSpPr>
          <p:cNvPr id="29" name="Text 27"/>
          <p:cNvSpPr/>
          <p:nvPr/>
        </p:nvSpPr>
        <p:spPr>
          <a:xfrm>
            <a:off x="2009110" y="2794000"/>
            <a:ext cx="1063994"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0.1286</a:t>
            </a:r>
            <a:endParaRPr lang="en-US" sz="1105" dirty="0"/>
          </a:p>
        </p:txBody>
      </p:sp>
      <p:sp>
        <p:nvSpPr>
          <p:cNvPr id="30" name="Text 28"/>
          <p:cNvSpPr/>
          <p:nvPr/>
        </p:nvSpPr>
        <p:spPr>
          <a:xfrm>
            <a:off x="3364516" y="2794000"/>
            <a:ext cx="1063994"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0.1140</a:t>
            </a:r>
            <a:endParaRPr lang="en-US" sz="1105" dirty="0"/>
          </a:p>
        </p:txBody>
      </p:sp>
      <p:sp>
        <p:nvSpPr>
          <p:cNvPr id="31" name="Text 29"/>
          <p:cNvSpPr/>
          <p:nvPr/>
        </p:nvSpPr>
        <p:spPr>
          <a:xfrm>
            <a:off x="4719921" y="2794000"/>
            <a:ext cx="1063994"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0.4989</a:t>
            </a:r>
            <a:endParaRPr lang="en-US" sz="1105" dirty="0"/>
          </a:p>
        </p:txBody>
      </p:sp>
      <p:sp>
        <p:nvSpPr>
          <p:cNvPr id="32" name="Text 30"/>
          <p:cNvSpPr/>
          <p:nvPr/>
        </p:nvSpPr>
        <p:spPr>
          <a:xfrm>
            <a:off x="6075326" y="2794000"/>
            <a:ext cx="1063994"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0.0119</a:t>
            </a:r>
            <a:endParaRPr lang="en-US" sz="1105" dirty="0"/>
          </a:p>
        </p:txBody>
      </p:sp>
      <p:sp>
        <p:nvSpPr>
          <p:cNvPr id="33" name="Text 31"/>
          <p:cNvSpPr/>
          <p:nvPr/>
        </p:nvSpPr>
        <p:spPr>
          <a:xfrm>
            <a:off x="7430731" y="2794000"/>
            <a:ext cx="1067440"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65,339</a:t>
            </a:r>
            <a:endParaRPr lang="en-US" sz="1105" dirty="0"/>
          </a:p>
        </p:txBody>
      </p:sp>
      <p:sp>
        <p:nvSpPr>
          <p:cNvPr id="34" name="Text 32"/>
          <p:cNvSpPr/>
          <p:nvPr/>
        </p:nvSpPr>
        <p:spPr>
          <a:xfrm>
            <a:off x="645829" y="3206627"/>
            <a:ext cx="1071870"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TCN</a:t>
            </a:r>
            <a:endParaRPr lang="en-US" sz="1105" dirty="0"/>
          </a:p>
        </p:txBody>
      </p:sp>
      <p:sp>
        <p:nvSpPr>
          <p:cNvPr id="35" name="Text 33"/>
          <p:cNvSpPr/>
          <p:nvPr/>
        </p:nvSpPr>
        <p:spPr>
          <a:xfrm>
            <a:off x="2009110" y="3206627"/>
            <a:ext cx="1063994"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1.0</a:t>
            </a:r>
            <a:endParaRPr lang="en-US" sz="1105" dirty="0"/>
          </a:p>
        </p:txBody>
      </p:sp>
      <p:sp>
        <p:nvSpPr>
          <p:cNvPr id="36" name="Text 34"/>
          <p:cNvSpPr/>
          <p:nvPr/>
        </p:nvSpPr>
        <p:spPr>
          <a:xfrm>
            <a:off x="3364516" y="3206627"/>
            <a:ext cx="1063994"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1.0</a:t>
            </a:r>
            <a:endParaRPr lang="en-US" sz="1105" dirty="0"/>
          </a:p>
        </p:txBody>
      </p:sp>
      <p:sp>
        <p:nvSpPr>
          <p:cNvPr id="37" name="Text 35"/>
          <p:cNvSpPr/>
          <p:nvPr/>
        </p:nvSpPr>
        <p:spPr>
          <a:xfrm>
            <a:off x="4719921" y="3206627"/>
            <a:ext cx="1063994"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0.4423</a:t>
            </a:r>
            <a:endParaRPr lang="en-US" sz="1105" dirty="0"/>
          </a:p>
        </p:txBody>
      </p:sp>
      <p:sp>
        <p:nvSpPr>
          <p:cNvPr id="38" name="Text 36"/>
          <p:cNvSpPr/>
          <p:nvPr/>
        </p:nvSpPr>
        <p:spPr>
          <a:xfrm>
            <a:off x="6075326" y="3206627"/>
            <a:ext cx="1063994"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0.0</a:t>
            </a:r>
            <a:endParaRPr lang="en-US" sz="1105" dirty="0"/>
          </a:p>
        </p:txBody>
      </p:sp>
      <p:sp>
        <p:nvSpPr>
          <p:cNvPr id="39" name="Text 37"/>
          <p:cNvSpPr/>
          <p:nvPr/>
        </p:nvSpPr>
        <p:spPr>
          <a:xfrm>
            <a:off x="7430731" y="3206627"/>
            <a:ext cx="1067440"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0</a:t>
            </a:r>
            <a:endParaRPr lang="en-US" sz="1105" dirty="0"/>
          </a:p>
        </p:txBody>
      </p:sp>
      <p:sp>
        <p:nvSpPr>
          <p:cNvPr id="40" name="Text 38"/>
          <p:cNvSpPr/>
          <p:nvPr/>
        </p:nvSpPr>
        <p:spPr>
          <a:xfrm>
            <a:off x="645829" y="3619254"/>
            <a:ext cx="1071870"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CNN+LSTM</a:t>
            </a:r>
            <a:endParaRPr lang="en-US" sz="1105" dirty="0"/>
          </a:p>
        </p:txBody>
      </p:sp>
      <p:sp>
        <p:nvSpPr>
          <p:cNvPr id="41" name="Text 39"/>
          <p:cNvSpPr/>
          <p:nvPr/>
        </p:nvSpPr>
        <p:spPr>
          <a:xfrm>
            <a:off x="2009110" y="3619254"/>
            <a:ext cx="1063994"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0.9605</a:t>
            </a:r>
            <a:endParaRPr lang="en-US" sz="1105" dirty="0"/>
          </a:p>
        </p:txBody>
      </p:sp>
      <p:sp>
        <p:nvSpPr>
          <p:cNvPr id="42" name="Text 40"/>
          <p:cNvSpPr/>
          <p:nvPr/>
        </p:nvSpPr>
        <p:spPr>
          <a:xfrm>
            <a:off x="3364516" y="3619254"/>
            <a:ext cx="1063994"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0.4899</a:t>
            </a:r>
            <a:endParaRPr lang="en-US" sz="1105" dirty="0"/>
          </a:p>
        </p:txBody>
      </p:sp>
      <p:sp>
        <p:nvSpPr>
          <p:cNvPr id="43" name="Text 41"/>
          <p:cNvSpPr/>
          <p:nvPr/>
        </p:nvSpPr>
        <p:spPr>
          <a:xfrm>
            <a:off x="4719921" y="3619254"/>
            <a:ext cx="1063994"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0.4572</a:t>
            </a:r>
            <a:endParaRPr lang="en-US" sz="1105" dirty="0"/>
          </a:p>
        </p:txBody>
      </p:sp>
      <p:sp>
        <p:nvSpPr>
          <p:cNvPr id="44" name="Text 42"/>
          <p:cNvSpPr/>
          <p:nvPr/>
        </p:nvSpPr>
        <p:spPr>
          <a:xfrm>
            <a:off x="6075326" y="3619254"/>
            <a:ext cx="1063994"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0.0016</a:t>
            </a:r>
            <a:endParaRPr lang="en-US" sz="1105" dirty="0"/>
          </a:p>
        </p:txBody>
      </p:sp>
      <p:sp>
        <p:nvSpPr>
          <p:cNvPr id="45" name="Text 43"/>
          <p:cNvSpPr/>
          <p:nvPr/>
        </p:nvSpPr>
        <p:spPr>
          <a:xfrm>
            <a:off x="7430731" y="3619254"/>
            <a:ext cx="1067440" cy="226803"/>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2,961</a:t>
            </a:r>
            <a:endParaRPr lang="en-US" sz="1105" dirty="0"/>
          </a:p>
        </p:txBody>
      </p:sp>
      <p:sp>
        <p:nvSpPr>
          <p:cNvPr id="46" name="Text 44"/>
          <p:cNvSpPr/>
          <p:nvPr/>
        </p:nvSpPr>
        <p:spPr>
          <a:xfrm>
            <a:off x="496186" y="4106333"/>
            <a:ext cx="8151628" cy="453607"/>
          </a:xfrm>
          <a:prstGeom prst="rect">
            <a:avLst/>
          </a:prstGeom>
          <a:noFill/>
          <a:ln/>
        </p:spPr>
        <p:txBody>
          <a:bodyPr wrap="square" lIns="0" tIns="0" rIns="0" bIns="0" rtlCol="0" anchor="ctr"/>
          <a:lstStyle/>
          <a:p>
            <a:pPr marL="0" indent="0" algn="l">
              <a:lnSpc>
                <a:spcPts val="1805"/>
              </a:lnSpc>
              <a:buNone/>
            </a:pPr>
            <a:r>
              <a:rPr lang="en-US" sz="1105" dirty="0">
                <a:solidFill>
                  <a:srgbClr val="000000"/>
                </a:solidFill>
                <a:latin typeface="DM Sans" pitchFamily="34" charset="0"/>
                <a:ea typeface="DM Sans" pitchFamily="34" charset="-122"/>
                <a:cs typeface="DM Sans" pitchFamily="34" charset="-120"/>
              </a:rPr>
              <a:t>The CNN+LSTM hybrid model achieves the highest realistic accuracy at 96.05%. The TCN's perfect score is a strong indicator of data leakage, rendering its performance metrics invalid for real-world application.</a:t>
            </a:r>
            <a:endParaRPr lang="en-US" sz="1105" dirty="0"/>
          </a:p>
        </p:txBody>
      </p:sp>
      <p:pic>
        <p:nvPicPr>
          <p:cNvPr id="60" name="Audio 59">
            <a:extLst>
              <a:ext uri="{FF2B5EF4-FFF2-40B4-BE49-F238E27FC236}">
                <a16:creationId xmlns:a16="http://schemas.microsoft.com/office/drawing/2014/main" id="{23089D66-ED3A-4F05-74CC-1DE171ED58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280"/>
    </mc:Choice>
    <mc:Fallback>
      <p:transition spd="slow" advTm="43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EFEDE4"/>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rcRect t="2" b="2"/>
          <a:stretch/>
        </p:blipFill>
        <p:spPr>
          <a:xfrm>
            <a:off x="496186" y="1881618"/>
            <a:ext cx="3877438" cy="1972438"/>
          </a:xfrm>
          <a:prstGeom prst="rect">
            <a:avLst/>
          </a:prstGeom>
        </p:spPr>
      </p:pic>
      <p:sp>
        <p:nvSpPr>
          <p:cNvPr id="3" name="Text 0"/>
          <p:cNvSpPr/>
          <p:nvPr/>
        </p:nvSpPr>
        <p:spPr>
          <a:xfrm>
            <a:off x="496186" y="1066455"/>
            <a:ext cx="8151628" cy="443023"/>
          </a:xfrm>
          <a:prstGeom prst="rect">
            <a:avLst/>
          </a:prstGeom>
          <a:noFill/>
          <a:ln/>
        </p:spPr>
        <p:txBody>
          <a:bodyPr wrap="square" lIns="0" tIns="0" rIns="0" bIns="0" rtlCol="0" anchor="ctr"/>
          <a:lstStyle/>
          <a:p>
            <a:pPr marL="0" indent="0" algn="l">
              <a:lnSpc>
                <a:spcPts val="3525"/>
              </a:lnSpc>
              <a:buNone/>
            </a:pPr>
            <a:r>
              <a:rPr lang="en-US" sz="2820" dirty="0">
                <a:solidFill>
                  <a:srgbClr val="000000"/>
                </a:solidFill>
                <a:latin typeface="ABeeZee" pitchFamily="34" charset="0"/>
                <a:ea typeface="ABeeZee" pitchFamily="34" charset="-122"/>
                <a:cs typeface="ABeeZee" pitchFamily="34" charset="-120"/>
              </a:rPr>
              <a:t>Comparative Model Performance</a:t>
            </a:r>
            <a:endParaRPr lang="en-US" sz="2820" dirty="0"/>
          </a:p>
        </p:txBody>
      </p:sp>
      <p:sp>
        <p:nvSpPr>
          <p:cNvPr id="4" name="Text 1"/>
          <p:cNvSpPr/>
          <p:nvPr/>
        </p:nvSpPr>
        <p:spPr>
          <a:xfrm>
            <a:off x="4778252" y="1849622"/>
            <a:ext cx="3877438" cy="221512"/>
          </a:xfrm>
          <a:prstGeom prst="rect">
            <a:avLst/>
          </a:prstGeom>
          <a:noFill/>
          <a:ln/>
        </p:spPr>
        <p:txBody>
          <a:bodyPr wrap="square" lIns="0" tIns="0" rIns="0" bIns="0" rtlCol="0" anchor="ctr"/>
          <a:lstStyle/>
          <a:p>
            <a:pPr marL="0" indent="0" algn="l">
              <a:lnSpc>
                <a:spcPts val="1763"/>
              </a:lnSpc>
              <a:buNone/>
            </a:pPr>
            <a:r>
              <a:rPr lang="en-US" sz="1410" b="1" dirty="0">
                <a:solidFill>
                  <a:srgbClr val="000000"/>
                </a:solidFill>
                <a:latin typeface="ABeeZee" pitchFamily="34" charset="0"/>
                <a:ea typeface="ABeeZee" pitchFamily="34" charset="-122"/>
                <a:cs typeface="ABeeZee" pitchFamily="34" charset="-120"/>
              </a:rPr>
              <a:t>Key Observations</a:t>
            </a:r>
            <a:endParaRPr lang="en-US" sz="1410" dirty="0"/>
          </a:p>
        </p:txBody>
      </p:sp>
      <p:sp>
        <p:nvSpPr>
          <p:cNvPr id="5" name="Text 2"/>
          <p:cNvSpPr/>
          <p:nvPr/>
        </p:nvSpPr>
        <p:spPr>
          <a:xfrm>
            <a:off x="4778252" y="2230622"/>
            <a:ext cx="3877438" cy="453607"/>
          </a:xfrm>
          <a:prstGeom prst="rect">
            <a:avLst/>
          </a:prstGeom>
          <a:noFill/>
          <a:ln/>
        </p:spPr>
        <p:txBody>
          <a:bodyPr wrap="square" lIns="0" tIns="0" rIns="0" bIns="0" rtlCol="0" anchor="ctr"/>
          <a:lstStyle/>
          <a:p>
            <a:pPr marL="254000" indent="-254000" algn="l">
              <a:lnSpc>
                <a:spcPts val="1805"/>
              </a:lnSpc>
              <a:buSzPct val="100000"/>
              <a:buChar char="●"/>
            </a:pPr>
            <a:r>
              <a:rPr lang="en-US" sz="1105" dirty="0">
                <a:solidFill>
                  <a:srgbClr val="000000"/>
                </a:solidFill>
                <a:latin typeface="DM Sans" pitchFamily="34" charset="0"/>
                <a:ea typeface="DM Sans" pitchFamily="34" charset="-122"/>
                <a:cs typeface="DM Sans" pitchFamily="34" charset="-120"/>
              </a:rPr>
              <a:t>CNN, LSTM, and Transformer models show poor performance across all metrics.</a:t>
            </a:r>
            <a:endParaRPr lang="en-US" sz="1105" dirty="0"/>
          </a:p>
        </p:txBody>
      </p:sp>
      <p:sp>
        <p:nvSpPr>
          <p:cNvPr id="6" name="Text 3"/>
          <p:cNvSpPr/>
          <p:nvPr/>
        </p:nvSpPr>
        <p:spPr>
          <a:xfrm>
            <a:off x="4778252" y="2733823"/>
            <a:ext cx="3877438" cy="453607"/>
          </a:xfrm>
          <a:prstGeom prst="rect">
            <a:avLst/>
          </a:prstGeom>
          <a:noFill/>
          <a:ln/>
        </p:spPr>
        <p:txBody>
          <a:bodyPr wrap="square" lIns="0" tIns="0" rIns="0" bIns="0" rtlCol="0" anchor="ctr"/>
          <a:lstStyle/>
          <a:p>
            <a:pPr marL="254000" indent="-254000" algn="l">
              <a:lnSpc>
                <a:spcPts val="1805"/>
              </a:lnSpc>
              <a:buSzPct val="100000"/>
              <a:buChar char="●"/>
            </a:pPr>
            <a:r>
              <a:rPr lang="en-US" sz="1105" dirty="0">
                <a:solidFill>
                  <a:srgbClr val="000000"/>
                </a:solidFill>
                <a:latin typeface="DM Sans" pitchFamily="34" charset="0"/>
                <a:ea typeface="DM Sans" pitchFamily="34" charset="-122"/>
                <a:cs typeface="DM Sans" pitchFamily="34" charset="-120"/>
              </a:rPr>
              <a:t>The TCN model achieves a perfect score (1.0) on all metrics, which is a clear artifact of data leakage.</a:t>
            </a:r>
            <a:endParaRPr lang="en-US" sz="1105" dirty="0"/>
          </a:p>
        </p:txBody>
      </p:sp>
      <p:sp>
        <p:nvSpPr>
          <p:cNvPr id="7" name="Text 4"/>
          <p:cNvSpPr/>
          <p:nvPr/>
        </p:nvSpPr>
        <p:spPr>
          <a:xfrm>
            <a:off x="4778252" y="3237023"/>
            <a:ext cx="3877438" cy="680410"/>
          </a:xfrm>
          <a:prstGeom prst="rect">
            <a:avLst/>
          </a:prstGeom>
          <a:noFill/>
          <a:ln/>
        </p:spPr>
        <p:txBody>
          <a:bodyPr wrap="square" lIns="0" tIns="0" rIns="0" bIns="0" rtlCol="0" anchor="ctr"/>
          <a:lstStyle/>
          <a:p>
            <a:pPr marL="254000" indent="-254000" algn="l">
              <a:lnSpc>
                <a:spcPts val="1805"/>
              </a:lnSpc>
              <a:buSzPct val="100000"/>
              <a:buChar char="●"/>
            </a:pPr>
            <a:r>
              <a:rPr lang="en-US" sz="1105" dirty="0">
                <a:solidFill>
                  <a:srgbClr val="000000"/>
                </a:solidFill>
                <a:latin typeface="DM Sans" pitchFamily="34" charset="0"/>
                <a:ea typeface="DM Sans" pitchFamily="34" charset="-122"/>
                <a:cs typeface="DM Sans" pitchFamily="34" charset="-120"/>
              </a:rPr>
              <a:t>The CNN+LSTM model demonstrates strong, balanced performance, outperforming other non-leaky architectures significantly.</a:t>
            </a:r>
            <a:endParaRPr lang="en-US" sz="1105" dirty="0"/>
          </a:p>
        </p:txBody>
      </p:sp>
      <p:pic>
        <p:nvPicPr>
          <p:cNvPr id="52" name="Audio 51">
            <a:extLst>
              <a:ext uri="{FF2B5EF4-FFF2-40B4-BE49-F238E27FC236}">
                <a16:creationId xmlns:a16="http://schemas.microsoft.com/office/drawing/2014/main" id="{01D5921C-CBF1-74BF-79EC-922731E68F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948"/>
    </mc:Choice>
    <mc:Fallback>
      <p:transition spd="slow" advTm="43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EFEDE4"/>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rcRect t="3" b="3"/>
          <a:stretch/>
        </p:blipFill>
        <p:spPr>
          <a:xfrm>
            <a:off x="496186" y="1970223"/>
            <a:ext cx="3877438" cy="1552058"/>
          </a:xfrm>
          <a:prstGeom prst="rect">
            <a:avLst/>
          </a:prstGeom>
        </p:spPr>
      </p:pic>
      <p:sp>
        <p:nvSpPr>
          <p:cNvPr id="3" name="Text 0"/>
          <p:cNvSpPr/>
          <p:nvPr/>
        </p:nvSpPr>
        <p:spPr>
          <a:xfrm>
            <a:off x="496186" y="1155060"/>
            <a:ext cx="8151628" cy="443023"/>
          </a:xfrm>
          <a:prstGeom prst="rect">
            <a:avLst/>
          </a:prstGeom>
          <a:noFill/>
          <a:ln/>
        </p:spPr>
        <p:txBody>
          <a:bodyPr wrap="square" lIns="0" tIns="0" rIns="0" bIns="0" rtlCol="0" anchor="ctr"/>
          <a:lstStyle/>
          <a:p>
            <a:pPr marL="0" indent="0" algn="l">
              <a:lnSpc>
                <a:spcPts val="3525"/>
              </a:lnSpc>
              <a:buNone/>
            </a:pPr>
            <a:r>
              <a:rPr lang="en-US" sz="2820" dirty="0">
                <a:solidFill>
                  <a:srgbClr val="000000"/>
                </a:solidFill>
                <a:latin typeface="ABeeZee" pitchFamily="34" charset="0"/>
                <a:ea typeface="ABeeZee" pitchFamily="34" charset="-122"/>
                <a:cs typeface="ABeeZee" pitchFamily="34" charset="-120"/>
              </a:rPr>
              <a:t>Confusion Matrix Analysis</a:t>
            </a:r>
            <a:endParaRPr lang="en-US" sz="2820" dirty="0"/>
          </a:p>
        </p:txBody>
      </p:sp>
      <p:sp>
        <p:nvSpPr>
          <p:cNvPr id="4" name="Text 1"/>
          <p:cNvSpPr/>
          <p:nvPr/>
        </p:nvSpPr>
        <p:spPr>
          <a:xfrm>
            <a:off x="4778252" y="1938227"/>
            <a:ext cx="3877438" cy="221512"/>
          </a:xfrm>
          <a:prstGeom prst="rect">
            <a:avLst/>
          </a:prstGeom>
          <a:noFill/>
          <a:ln/>
        </p:spPr>
        <p:txBody>
          <a:bodyPr wrap="square" lIns="0" tIns="0" rIns="0" bIns="0" rtlCol="0" anchor="ctr"/>
          <a:lstStyle/>
          <a:p>
            <a:pPr marL="0" indent="0" algn="l">
              <a:lnSpc>
                <a:spcPts val="1763"/>
              </a:lnSpc>
              <a:buNone/>
            </a:pPr>
            <a:r>
              <a:rPr lang="en-US" sz="1410" b="1" dirty="0">
                <a:solidFill>
                  <a:srgbClr val="000000"/>
                </a:solidFill>
                <a:latin typeface="ABeeZee" pitchFamily="34" charset="0"/>
                <a:ea typeface="ABeeZee" pitchFamily="34" charset="-122"/>
                <a:cs typeface="ABeeZee" pitchFamily="34" charset="-120"/>
              </a:rPr>
              <a:t>Prediction Behavior</a:t>
            </a:r>
            <a:endParaRPr lang="en-US" sz="1410" dirty="0"/>
          </a:p>
        </p:txBody>
      </p:sp>
      <p:sp>
        <p:nvSpPr>
          <p:cNvPr id="5" name="Text 2"/>
          <p:cNvSpPr/>
          <p:nvPr/>
        </p:nvSpPr>
        <p:spPr>
          <a:xfrm>
            <a:off x="4778252" y="2319227"/>
            <a:ext cx="3877438" cy="226803"/>
          </a:xfrm>
          <a:prstGeom prst="rect">
            <a:avLst/>
          </a:prstGeom>
          <a:noFill/>
          <a:ln/>
        </p:spPr>
        <p:txBody>
          <a:bodyPr wrap="square" lIns="0" tIns="0" rIns="0" bIns="0" rtlCol="0" anchor="ctr"/>
          <a:lstStyle/>
          <a:p>
            <a:pPr marL="254000" indent="-254000" algn="l">
              <a:lnSpc>
                <a:spcPts val="1805"/>
              </a:lnSpc>
              <a:buSzPct val="100000"/>
              <a:buChar char="●"/>
            </a:pPr>
            <a:r>
              <a:rPr lang="en-US" sz="1105" b="1" dirty="0">
                <a:solidFill>
                  <a:srgbClr val="000000"/>
                </a:solidFill>
                <a:latin typeface="DM Sans" pitchFamily="34" charset="0"/>
                <a:ea typeface="DM Sans" pitchFamily="34" charset="-122"/>
                <a:cs typeface="DM Sans" pitchFamily="34" charset="-120"/>
              </a:rPr>
              <a:t>CNN:</a:t>
            </a:r>
            <a:r>
              <a:rPr lang="en-US" sz="1105" dirty="0">
                <a:solidFill>
                  <a:srgbClr val="000000"/>
                </a:solidFill>
                <a:latin typeface="DM Sans" pitchFamily="34" charset="0"/>
                <a:ea typeface="DM Sans" pitchFamily="34" charset="-122"/>
                <a:cs typeface="DM Sans" pitchFamily="34" charset="-120"/>
              </a:rPr>
              <a:t> Fails, predicting only one class.</a:t>
            </a:r>
            <a:endParaRPr lang="en-US" sz="1105" dirty="0"/>
          </a:p>
        </p:txBody>
      </p:sp>
      <p:sp>
        <p:nvSpPr>
          <p:cNvPr id="6" name="Text 3"/>
          <p:cNvSpPr/>
          <p:nvPr/>
        </p:nvSpPr>
        <p:spPr>
          <a:xfrm>
            <a:off x="4778252" y="2595624"/>
            <a:ext cx="3877438" cy="453607"/>
          </a:xfrm>
          <a:prstGeom prst="rect">
            <a:avLst/>
          </a:prstGeom>
          <a:noFill/>
          <a:ln/>
        </p:spPr>
        <p:txBody>
          <a:bodyPr wrap="square" lIns="0" tIns="0" rIns="0" bIns="0" rtlCol="0" anchor="ctr"/>
          <a:lstStyle/>
          <a:p>
            <a:pPr marL="254000" indent="-254000" algn="l">
              <a:lnSpc>
                <a:spcPts val="1805"/>
              </a:lnSpc>
              <a:buSzPct val="100000"/>
              <a:buChar char="●"/>
            </a:pPr>
            <a:r>
              <a:rPr lang="en-US" sz="1105" b="1" dirty="0">
                <a:solidFill>
                  <a:srgbClr val="000000"/>
                </a:solidFill>
                <a:latin typeface="DM Sans" pitchFamily="34" charset="0"/>
                <a:ea typeface="DM Sans" pitchFamily="34" charset="-122"/>
                <a:cs typeface="DM Sans" pitchFamily="34" charset="-120"/>
              </a:rPr>
              <a:t>LSTM &amp; Transformer: </a:t>
            </a:r>
            <a:r>
              <a:rPr lang="en-US" sz="1105" dirty="0">
                <a:solidFill>
                  <a:srgbClr val="000000"/>
                </a:solidFill>
                <a:latin typeface="DM Sans" pitchFamily="34" charset="0"/>
                <a:ea typeface="DM Sans" pitchFamily="34" charset="-122"/>
                <a:cs typeface="DM Sans" pitchFamily="34" charset="-120"/>
              </a:rPr>
              <a:t>Suffer from severe misclassification, skewed towards the majority class.</a:t>
            </a:r>
            <a:endParaRPr lang="en-US" sz="1105" dirty="0"/>
          </a:p>
        </p:txBody>
      </p:sp>
      <p:sp>
        <p:nvSpPr>
          <p:cNvPr id="7" name="Text 4"/>
          <p:cNvSpPr/>
          <p:nvPr/>
        </p:nvSpPr>
        <p:spPr>
          <a:xfrm>
            <a:off x="4778252" y="3098825"/>
            <a:ext cx="3877438" cy="226803"/>
          </a:xfrm>
          <a:prstGeom prst="rect">
            <a:avLst/>
          </a:prstGeom>
          <a:noFill/>
          <a:ln/>
        </p:spPr>
        <p:txBody>
          <a:bodyPr wrap="square" lIns="0" tIns="0" rIns="0" bIns="0" rtlCol="0" anchor="ctr"/>
          <a:lstStyle/>
          <a:p>
            <a:pPr marL="254000" indent="-254000" algn="l">
              <a:lnSpc>
                <a:spcPts val="1805"/>
              </a:lnSpc>
              <a:buSzPct val="100000"/>
              <a:buChar char="●"/>
            </a:pPr>
            <a:r>
              <a:rPr lang="en-US" sz="1105" b="1" dirty="0">
                <a:solidFill>
                  <a:srgbClr val="000000"/>
                </a:solidFill>
                <a:latin typeface="DM Sans" pitchFamily="34" charset="0"/>
                <a:ea typeface="DM Sans" pitchFamily="34" charset="-122"/>
                <a:cs typeface="DM Sans" pitchFamily="34" charset="-120"/>
              </a:rPr>
              <a:t>TCN:</a:t>
            </a:r>
            <a:r>
              <a:rPr lang="en-US" sz="1105" dirty="0">
                <a:solidFill>
                  <a:srgbClr val="000000"/>
                </a:solidFill>
                <a:latin typeface="DM Sans" pitchFamily="34" charset="0"/>
                <a:ea typeface="DM Sans" pitchFamily="34" charset="-122"/>
                <a:cs typeface="DM Sans" pitchFamily="34" charset="-120"/>
              </a:rPr>
              <a:t> A perfect diagonal matrix, confirming data leakage.</a:t>
            </a:r>
            <a:endParaRPr lang="en-US" sz="1105" dirty="0"/>
          </a:p>
        </p:txBody>
      </p:sp>
      <p:sp>
        <p:nvSpPr>
          <p:cNvPr id="8" name="Text 5"/>
          <p:cNvSpPr/>
          <p:nvPr/>
        </p:nvSpPr>
        <p:spPr>
          <a:xfrm>
            <a:off x="4778252" y="3375222"/>
            <a:ext cx="3877438" cy="453607"/>
          </a:xfrm>
          <a:prstGeom prst="rect">
            <a:avLst/>
          </a:prstGeom>
          <a:noFill/>
          <a:ln/>
        </p:spPr>
        <p:txBody>
          <a:bodyPr wrap="square" lIns="0" tIns="0" rIns="0" bIns="0" rtlCol="0" anchor="ctr"/>
          <a:lstStyle/>
          <a:p>
            <a:pPr marL="254000" indent="-254000" algn="l">
              <a:lnSpc>
                <a:spcPts val="1805"/>
              </a:lnSpc>
              <a:buSzPct val="100000"/>
              <a:buChar char="●"/>
            </a:pPr>
            <a:r>
              <a:rPr lang="en-US" sz="1105" b="1" dirty="0">
                <a:solidFill>
                  <a:srgbClr val="000000"/>
                </a:solidFill>
                <a:latin typeface="DM Sans" pitchFamily="34" charset="0"/>
                <a:ea typeface="DM Sans" pitchFamily="34" charset="-122"/>
                <a:cs typeface="DM Sans" pitchFamily="34" charset="-120"/>
              </a:rPr>
              <a:t>CNN+LSTM:</a:t>
            </a:r>
            <a:r>
              <a:rPr lang="en-US" sz="1105" dirty="0">
                <a:solidFill>
                  <a:srgbClr val="000000"/>
                </a:solidFill>
                <a:latin typeface="DM Sans" pitchFamily="34" charset="0"/>
                <a:ea typeface="DM Sans" pitchFamily="34" charset="-122"/>
                <a:cs typeface="DM Sans" pitchFamily="34" charset="-120"/>
              </a:rPr>
              <a:t> Exhibits strong diagonal dominance, confirming it as the only robust and effective model.</a:t>
            </a:r>
            <a:endParaRPr lang="en-US" sz="1105" dirty="0"/>
          </a:p>
        </p:txBody>
      </p:sp>
      <p:pic>
        <p:nvPicPr>
          <p:cNvPr id="54" name="Audio 53">
            <a:extLst>
              <a:ext uri="{FF2B5EF4-FFF2-40B4-BE49-F238E27FC236}">
                <a16:creationId xmlns:a16="http://schemas.microsoft.com/office/drawing/2014/main" id="{8056A93F-629D-917C-62C1-0EED9163400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4101"/>
    </mc:Choice>
    <mc:Fallback>
      <p:transition spd="slow" advTm="54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141</TotalTime>
  <Words>1307</Words>
  <Application>Microsoft Macintosh PowerPoint</Application>
  <PresentationFormat>On-screen Show (16:9)</PresentationFormat>
  <Paragraphs>151</Paragraphs>
  <Slides>15</Slides>
  <Notes>15</Notes>
  <HiddenSlides>0</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ABeeZee</vt:lpstr>
      <vt:lpstr>Arial</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for High-Frequency Crypto Limit Order Book Forecasting</dc:title>
  <dc:subject>PptxGenJS Presentation</dc:subject>
  <dc:creator>PptxGenJS</dc:creator>
  <cp:lastModifiedBy>Thandu, Bhavya Jeevani</cp:lastModifiedBy>
  <cp:revision>3</cp:revision>
  <dcterms:created xsi:type="dcterms:W3CDTF">2025-12-04T18:16:28Z</dcterms:created>
  <dcterms:modified xsi:type="dcterms:W3CDTF">2025-12-04T21:21:24Z</dcterms:modified>
</cp:coreProperties>
</file>